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fntdata" ContentType="application/x-fontdata"/>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12"/>
  </p:notesMasterIdLst>
  <p:sldIdLst>
    <p:sldId id="256" r:id="rId2"/>
    <p:sldId id="257" r:id="rId3"/>
    <p:sldId id="258" r:id="rId4"/>
    <p:sldId id="259" r:id="rId5"/>
    <p:sldId id="260" r:id="rId6"/>
    <p:sldId id="261" r:id="rId7"/>
    <p:sldId id="262" r:id="rId8"/>
    <p:sldId id="263" r:id="rId9"/>
    <p:sldId id="264" r:id="rId10"/>
    <p:sldId id="265" r:id="rId11"/>
  </p:sldIdLst>
  <p:sldSz cx="18288000" cy="10287000"/>
  <p:notesSz cx="6858000" cy="9144000"/>
  <p:embeddedFontLst>
    <p:embeddedFont>
      <p:font typeface="Calibri" panose="020F0502020204030204" pitchFamily="34" charset="0"/>
      <p:regular r:id="rId13"/>
      <p:bold r:id="rId14"/>
      <p:italic r:id="rId15"/>
      <p:boldItalic r:id="rId16"/>
    </p:embeddedFont>
    <p:embeddedFont>
      <p:font typeface="Baloo" panose="020B0604020202020204" charset="0"/>
      <p:regular r:id="rId17"/>
    </p:embeddedFont>
    <p:embeddedFont>
      <p:font typeface="Pattanakarn Bold" panose="020B0604020202020204" charset="-34"/>
      <p:regular r:id="rId1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41" d="100"/>
          <a:sy n="41" d="100"/>
        </p:scale>
        <p:origin x="892" y="2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1.fntdata"/><Relationship Id="rId18" Type="http://schemas.openxmlformats.org/officeDocument/2006/relationships/font" Target="fonts/font6.fntdata"/><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font" Target="fonts/font5.fntdata"/><Relationship Id="rId2" Type="http://schemas.openxmlformats.org/officeDocument/2006/relationships/slide" Target="slides/slide1.xml"/><Relationship Id="rId16" Type="http://schemas.openxmlformats.org/officeDocument/2006/relationships/font" Target="fonts/font4.fntdata"/><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2.fntdata"/><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vi-V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C446176-24CB-4325-89CA-16754E9F216B}" type="datetimeFigureOut">
              <a:rPr lang="vi-VN" smtClean="0"/>
              <a:t>20/10/2026</a:t>
            </a:fld>
            <a:endParaRPr lang="vi-V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vi-V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vi-V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vi-V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C23451B-8C0F-49EE-9361-FA1361529A33}" type="slidenum">
              <a:rPr lang="vi-VN" smtClean="0"/>
              <a:t>‹#›</a:t>
            </a:fld>
            <a:endParaRPr lang="vi-VN"/>
          </a:p>
        </p:txBody>
      </p:sp>
    </p:spTree>
    <p:extLst>
      <p:ext uri="{BB962C8B-B14F-4D97-AF65-F5344CB8AC3E}">
        <p14:creationId xmlns:p14="http://schemas.microsoft.com/office/powerpoint/2010/main" val="40003712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vi-VN"/>
          </a:p>
        </p:txBody>
      </p:sp>
      <p:sp>
        <p:nvSpPr>
          <p:cNvPr id="4" name="Slide Number Placeholder 3"/>
          <p:cNvSpPr>
            <a:spLocks noGrp="1"/>
          </p:cNvSpPr>
          <p:nvPr>
            <p:ph type="sldNum" sz="quarter" idx="10"/>
          </p:nvPr>
        </p:nvSpPr>
        <p:spPr/>
        <p:txBody>
          <a:bodyPr/>
          <a:lstStyle/>
          <a:p>
            <a:fld id="{5C23451B-8C0F-49EE-9361-FA1361529A33}" type="slidenum">
              <a:rPr lang="vi-VN" smtClean="0"/>
              <a:t>2</a:t>
            </a:fld>
            <a:endParaRPr lang="vi-VN"/>
          </a:p>
        </p:txBody>
      </p:sp>
    </p:spTree>
    <p:extLst>
      <p:ext uri="{BB962C8B-B14F-4D97-AF65-F5344CB8AC3E}">
        <p14:creationId xmlns:p14="http://schemas.microsoft.com/office/powerpoint/2010/main" val="27148320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10/20/2026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10/20/2026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10/20/2026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10/20/2026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10/20/2026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10/20/2026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10/20/2026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10/20/2026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10/20/2026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10/20/2026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10/20/2026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9.png"/><Relationship Id="rId3" Type="http://schemas.openxmlformats.org/officeDocument/2006/relationships/image" Target="../media/image2.png"/><Relationship Id="rId7" Type="http://schemas.openxmlformats.org/officeDocument/2006/relationships/image" Target="../media/image6.svg"/><Relationship Id="rId12" Type="http://schemas.openxmlformats.org/officeDocument/2006/relationships/image" Target="../media/image11.svg"/><Relationship Id="rId2" Type="http://schemas.openxmlformats.org/officeDocument/2006/relationships/image" Target="../media/image1.png"/><Relationship Id="rId16" Type="http://schemas.openxmlformats.org/officeDocument/2006/relationships/image" Target="../media/image15.sv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8.png"/><Relationship Id="rId5" Type="http://schemas.openxmlformats.org/officeDocument/2006/relationships/image" Target="../media/image4.png"/><Relationship Id="rId15" Type="http://schemas.openxmlformats.org/officeDocument/2006/relationships/image" Target="../media/image10.png"/><Relationship Id="rId10" Type="http://schemas.openxmlformats.org/officeDocument/2006/relationships/image" Target="../media/image9.svg"/><Relationship Id="rId4" Type="http://schemas.openxmlformats.org/officeDocument/2006/relationships/image" Target="../media/image3.png"/><Relationship Id="rId9" Type="http://schemas.openxmlformats.org/officeDocument/2006/relationships/image" Target="../media/image7.png"/><Relationship Id="rId14" Type="http://schemas.openxmlformats.org/officeDocument/2006/relationships/image" Target="../media/image13.svg"/></Relationships>
</file>

<file path=ppt/slides/_rels/slide2.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1.png"/><Relationship Id="rId7" Type="http://schemas.openxmlformats.org/officeDocument/2006/relationships/image" Target="../media/image20.sv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14.png"/><Relationship Id="rId5" Type="http://schemas.openxmlformats.org/officeDocument/2006/relationships/image" Target="../media/image13.jpeg"/><Relationship Id="rId10" Type="http://schemas.openxmlformats.org/officeDocument/2006/relationships/image" Target="../media/image6.png"/><Relationship Id="rId4" Type="http://schemas.openxmlformats.org/officeDocument/2006/relationships/image" Target="../media/image12.png"/><Relationship Id="rId9" Type="http://schemas.openxmlformats.org/officeDocument/2006/relationships/image" Target="../media/image22.svg"/></Relationships>
</file>

<file path=ppt/slides/_rels/slide3.xml.rels><?xml version="1.0" encoding="UTF-8" standalone="yes"?>
<Relationships xmlns="http://schemas.openxmlformats.org/package/2006/relationships"><Relationship Id="rId8" Type="http://schemas.openxmlformats.org/officeDocument/2006/relationships/image" Target="../media/image18.png"/><Relationship Id="rId13" Type="http://schemas.openxmlformats.org/officeDocument/2006/relationships/image" Target="../media/image22.png"/><Relationship Id="rId3" Type="http://schemas.openxmlformats.org/officeDocument/2006/relationships/slideLayout" Target="../slideLayouts/slideLayout7.xml"/><Relationship Id="rId7" Type="http://schemas.openxmlformats.org/officeDocument/2006/relationships/image" Target="../media/image17.png"/><Relationship Id="rId12" Type="http://schemas.openxmlformats.org/officeDocument/2006/relationships/image" Target="../media/image21.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16.png"/><Relationship Id="rId11" Type="http://schemas.openxmlformats.org/officeDocument/2006/relationships/image" Target="../media/image20.png"/><Relationship Id="rId5" Type="http://schemas.openxmlformats.org/officeDocument/2006/relationships/image" Target="../media/image6.png"/><Relationship Id="rId10" Type="http://schemas.openxmlformats.org/officeDocument/2006/relationships/image" Target="../media/image19.jpeg"/><Relationship Id="rId4" Type="http://schemas.openxmlformats.org/officeDocument/2006/relationships/image" Target="../media/image11.png"/><Relationship Id="rId9" Type="http://schemas.openxmlformats.org/officeDocument/2006/relationships/image" Target="../media/image26.svg"/></Relationships>
</file>

<file path=ppt/slides/_rels/slide4.xml.rels><?xml version="1.0" encoding="UTF-8" standalone="yes"?>
<Relationships xmlns="http://schemas.openxmlformats.org/package/2006/relationships"><Relationship Id="rId8" Type="http://schemas.openxmlformats.org/officeDocument/2006/relationships/image" Target="../media/image35.svg"/><Relationship Id="rId3" Type="http://schemas.openxmlformats.org/officeDocument/2006/relationships/image" Target="../media/image23.png"/><Relationship Id="rId7" Type="http://schemas.openxmlformats.org/officeDocument/2006/relationships/image" Target="../media/image25.png"/><Relationship Id="rId2" Type="http://schemas.openxmlformats.org/officeDocument/2006/relationships/image" Target="../media/image11.png"/><Relationship Id="rId1" Type="http://schemas.openxmlformats.org/officeDocument/2006/relationships/slideLayout" Target="../slideLayouts/slideLayout7.xml"/><Relationship Id="rId6" Type="http://schemas.openxmlformats.org/officeDocument/2006/relationships/image" Target="../media/image33.svg"/><Relationship Id="rId5" Type="http://schemas.openxmlformats.org/officeDocument/2006/relationships/image" Target="../media/image24.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8" Type="http://schemas.openxmlformats.org/officeDocument/2006/relationships/image" Target="../media/image40.svg"/><Relationship Id="rId3" Type="http://schemas.openxmlformats.org/officeDocument/2006/relationships/image" Target="../media/image6.png"/><Relationship Id="rId7" Type="http://schemas.openxmlformats.org/officeDocument/2006/relationships/image" Target="../media/image28.png"/><Relationship Id="rId12" Type="http://schemas.openxmlformats.org/officeDocument/2006/relationships/image" Target="../media/image44.svg"/><Relationship Id="rId2" Type="http://schemas.openxmlformats.org/officeDocument/2006/relationships/image" Target="../media/image11.png"/><Relationship Id="rId1" Type="http://schemas.openxmlformats.org/officeDocument/2006/relationships/slideLayout" Target="../slideLayouts/slideLayout7.xml"/><Relationship Id="rId6" Type="http://schemas.openxmlformats.org/officeDocument/2006/relationships/image" Target="../media/image38.svg"/><Relationship Id="rId11" Type="http://schemas.openxmlformats.org/officeDocument/2006/relationships/image" Target="../media/image30.png"/><Relationship Id="rId5" Type="http://schemas.openxmlformats.org/officeDocument/2006/relationships/image" Target="../media/image27.png"/><Relationship Id="rId10" Type="http://schemas.openxmlformats.org/officeDocument/2006/relationships/image" Target="../media/image42.svg"/><Relationship Id="rId4" Type="http://schemas.openxmlformats.org/officeDocument/2006/relationships/image" Target="../media/image26.png"/><Relationship Id="rId9" Type="http://schemas.openxmlformats.org/officeDocument/2006/relationships/image" Target="../media/image29.png"/></Relationships>
</file>

<file path=ppt/slides/_rels/slide6.xml.rels><?xml version="1.0" encoding="UTF-8" standalone="yes"?>
<Relationships xmlns="http://schemas.openxmlformats.org/package/2006/relationships"><Relationship Id="rId8" Type="http://schemas.openxmlformats.org/officeDocument/2006/relationships/image" Target="../media/image50.svg"/><Relationship Id="rId3" Type="http://schemas.openxmlformats.org/officeDocument/2006/relationships/image" Target="../media/image31.png"/><Relationship Id="rId7" Type="http://schemas.openxmlformats.org/officeDocument/2006/relationships/image" Target="../media/image33.png"/><Relationship Id="rId12" Type="http://schemas.openxmlformats.org/officeDocument/2006/relationships/image" Target="../media/image36.png"/><Relationship Id="rId2" Type="http://schemas.openxmlformats.org/officeDocument/2006/relationships/image" Target="../media/image6.png"/><Relationship Id="rId1" Type="http://schemas.openxmlformats.org/officeDocument/2006/relationships/slideLayout" Target="../slideLayouts/slideLayout7.xml"/><Relationship Id="rId6" Type="http://schemas.openxmlformats.org/officeDocument/2006/relationships/image" Target="../media/image48.svg"/><Relationship Id="rId11" Type="http://schemas.openxmlformats.org/officeDocument/2006/relationships/image" Target="../media/image35.png"/><Relationship Id="rId5" Type="http://schemas.openxmlformats.org/officeDocument/2006/relationships/image" Target="../media/image32.png"/><Relationship Id="rId10" Type="http://schemas.openxmlformats.org/officeDocument/2006/relationships/image" Target="../media/image52.svg"/><Relationship Id="rId4" Type="http://schemas.openxmlformats.org/officeDocument/2006/relationships/image" Target="../media/image46.svg"/><Relationship Id="rId9" Type="http://schemas.openxmlformats.org/officeDocument/2006/relationships/image" Target="../media/image34.png"/></Relationships>
</file>

<file path=ppt/slides/_rels/slide7.xml.rels><?xml version="1.0" encoding="UTF-8" standalone="yes"?>
<Relationships xmlns="http://schemas.openxmlformats.org/package/2006/relationships"><Relationship Id="rId8" Type="http://schemas.openxmlformats.org/officeDocument/2006/relationships/image" Target="../media/image40.png"/><Relationship Id="rId13" Type="http://schemas.openxmlformats.org/officeDocument/2006/relationships/image" Target="../media/image43.png"/><Relationship Id="rId3" Type="http://schemas.openxmlformats.org/officeDocument/2006/relationships/image" Target="../media/image6.png"/><Relationship Id="rId7" Type="http://schemas.openxmlformats.org/officeDocument/2006/relationships/image" Target="../media/image59.svg"/><Relationship Id="rId12" Type="http://schemas.openxmlformats.org/officeDocument/2006/relationships/image" Target="../media/image42.png"/><Relationship Id="rId2" Type="http://schemas.openxmlformats.org/officeDocument/2006/relationships/image" Target="../media/image37.png"/><Relationship Id="rId1" Type="http://schemas.openxmlformats.org/officeDocument/2006/relationships/slideLayout" Target="../slideLayouts/slideLayout7.xml"/><Relationship Id="rId6" Type="http://schemas.openxmlformats.org/officeDocument/2006/relationships/image" Target="../media/image39.png"/><Relationship Id="rId11" Type="http://schemas.openxmlformats.org/officeDocument/2006/relationships/image" Target="../media/image63.svg"/><Relationship Id="rId5" Type="http://schemas.openxmlformats.org/officeDocument/2006/relationships/image" Target="../media/image57.svg"/><Relationship Id="rId15" Type="http://schemas.openxmlformats.org/officeDocument/2006/relationships/image" Target="../media/image45.png"/><Relationship Id="rId10" Type="http://schemas.openxmlformats.org/officeDocument/2006/relationships/image" Target="../media/image41.png"/><Relationship Id="rId4" Type="http://schemas.openxmlformats.org/officeDocument/2006/relationships/image" Target="../media/image38.png"/><Relationship Id="rId9" Type="http://schemas.openxmlformats.org/officeDocument/2006/relationships/image" Target="../media/image61.svg"/><Relationship Id="rId14" Type="http://schemas.openxmlformats.org/officeDocument/2006/relationships/image" Target="../media/image44.png"/></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6.png"/><Relationship Id="rId1" Type="http://schemas.openxmlformats.org/officeDocument/2006/relationships/slideLayout" Target="../slideLayouts/slideLayout7.xml"/><Relationship Id="rId6" Type="http://schemas.openxmlformats.org/officeDocument/2006/relationships/image" Target="../media/image71.svg"/><Relationship Id="rId5" Type="http://schemas.openxmlformats.org/officeDocument/2006/relationships/image" Target="../media/image48.png"/><Relationship Id="rId4" Type="http://schemas.openxmlformats.org/officeDocument/2006/relationships/image" Target="../media/image47.png"/></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1.png"/><Relationship Id="rId1" Type="http://schemas.openxmlformats.org/officeDocument/2006/relationships/slideLayout" Target="../slideLayouts/slideLayout7.xml"/><Relationship Id="rId4" Type="http://schemas.openxmlformats.org/officeDocument/2006/relationships/image" Target="../media/image21.png"/></Relationships>
</file>

<file path=ppt/slides/_rels/slide10.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11.png"/><Relationship Id="rId1" Type="http://schemas.openxmlformats.org/officeDocument/2006/relationships/slideLayout" Target="../slideLayouts/slideLayout7.xml"/><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10287000"/>
            <a:chOff x="0" y="0"/>
            <a:chExt cx="24384000" cy="13716000"/>
          </a:xfrm>
        </p:grpSpPr>
        <p:sp>
          <p:nvSpPr>
            <p:cNvPr id="3" name="Freeform 3"/>
            <p:cNvSpPr/>
            <p:nvPr/>
          </p:nvSpPr>
          <p:spPr>
            <a:xfrm>
              <a:off x="0" y="0"/>
              <a:ext cx="24384000" cy="13716000"/>
            </a:xfrm>
            <a:custGeom>
              <a:avLst/>
              <a:gdLst/>
              <a:ahLst/>
              <a:cxnLst/>
              <a:rect l="l" t="t" r="r" b="b"/>
              <a:pathLst>
                <a:path w="24384000" h="13716000">
                  <a:moveTo>
                    <a:pt x="0" y="0"/>
                  </a:moveTo>
                  <a:lnTo>
                    <a:pt x="24384000" y="0"/>
                  </a:lnTo>
                  <a:lnTo>
                    <a:pt x="24384000" y="13716000"/>
                  </a:lnTo>
                  <a:lnTo>
                    <a:pt x="0" y="13716000"/>
                  </a:lnTo>
                  <a:lnTo>
                    <a:pt x="0" y="0"/>
                  </a:lnTo>
                  <a:close/>
                </a:path>
              </a:pathLst>
            </a:custGeom>
            <a:blipFill>
              <a:blip r:embed="rId2"/>
              <a:stretch>
                <a:fillRect l="-163" r="-163"/>
              </a:stretch>
            </a:blipFill>
          </p:spPr>
        </p:sp>
      </p:grpSp>
      <p:grpSp>
        <p:nvGrpSpPr>
          <p:cNvPr id="4" name="Group 4"/>
          <p:cNvGrpSpPr/>
          <p:nvPr/>
        </p:nvGrpSpPr>
        <p:grpSpPr>
          <a:xfrm>
            <a:off x="-713708" y="2966790"/>
            <a:ext cx="11256521" cy="8442398"/>
            <a:chOff x="0" y="0"/>
            <a:chExt cx="15008695" cy="11256531"/>
          </a:xfrm>
        </p:grpSpPr>
        <p:sp>
          <p:nvSpPr>
            <p:cNvPr id="5" name="Freeform 5"/>
            <p:cNvSpPr/>
            <p:nvPr/>
          </p:nvSpPr>
          <p:spPr>
            <a:xfrm>
              <a:off x="0" y="0"/>
              <a:ext cx="15008733" cy="11256518"/>
            </a:xfrm>
            <a:custGeom>
              <a:avLst/>
              <a:gdLst/>
              <a:ahLst/>
              <a:cxnLst/>
              <a:rect l="l" t="t" r="r" b="b"/>
              <a:pathLst>
                <a:path w="15008733" h="11256518">
                  <a:moveTo>
                    <a:pt x="0" y="0"/>
                  </a:moveTo>
                  <a:lnTo>
                    <a:pt x="15008733" y="0"/>
                  </a:lnTo>
                  <a:lnTo>
                    <a:pt x="15008733" y="11256518"/>
                  </a:lnTo>
                  <a:lnTo>
                    <a:pt x="0" y="11256518"/>
                  </a:lnTo>
                  <a:lnTo>
                    <a:pt x="0" y="0"/>
                  </a:lnTo>
                  <a:close/>
                </a:path>
              </a:pathLst>
            </a:custGeom>
            <a:blipFill>
              <a:blip r:embed="rId3"/>
              <a:stretch>
                <a:fillRect t="-20" b="-20"/>
              </a:stretch>
            </a:blipFill>
          </p:spPr>
        </p:sp>
      </p:grpSp>
      <p:grpSp>
        <p:nvGrpSpPr>
          <p:cNvPr id="6" name="Group 6"/>
          <p:cNvGrpSpPr/>
          <p:nvPr/>
        </p:nvGrpSpPr>
        <p:grpSpPr>
          <a:xfrm>
            <a:off x="-1278398" y="1736627"/>
            <a:ext cx="8829313" cy="9672561"/>
            <a:chOff x="0" y="0"/>
            <a:chExt cx="11772417" cy="12896748"/>
          </a:xfrm>
        </p:grpSpPr>
        <p:sp>
          <p:nvSpPr>
            <p:cNvPr id="7" name="Freeform 7"/>
            <p:cNvSpPr/>
            <p:nvPr/>
          </p:nvSpPr>
          <p:spPr>
            <a:xfrm>
              <a:off x="0" y="0"/>
              <a:ext cx="11772392" cy="12896723"/>
            </a:xfrm>
            <a:custGeom>
              <a:avLst/>
              <a:gdLst/>
              <a:ahLst/>
              <a:cxnLst/>
              <a:rect l="l" t="t" r="r" b="b"/>
              <a:pathLst>
                <a:path w="11772392" h="12896723">
                  <a:moveTo>
                    <a:pt x="0" y="0"/>
                  </a:moveTo>
                  <a:lnTo>
                    <a:pt x="11772392" y="0"/>
                  </a:lnTo>
                  <a:lnTo>
                    <a:pt x="11772392" y="12896723"/>
                  </a:lnTo>
                  <a:lnTo>
                    <a:pt x="0" y="12896723"/>
                  </a:lnTo>
                  <a:lnTo>
                    <a:pt x="0" y="0"/>
                  </a:lnTo>
                  <a:close/>
                </a:path>
              </a:pathLst>
            </a:custGeom>
            <a:blipFill>
              <a:blip r:embed="rId4"/>
              <a:stretch>
                <a:fillRect/>
              </a:stretch>
            </a:blipFill>
          </p:spPr>
        </p:sp>
      </p:grpSp>
      <p:grpSp>
        <p:nvGrpSpPr>
          <p:cNvPr id="8" name="Group 8"/>
          <p:cNvGrpSpPr/>
          <p:nvPr/>
        </p:nvGrpSpPr>
        <p:grpSpPr>
          <a:xfrm>
            <a:off x="3807162" y="993096"/>
            <a:ext cx="3161233" cy="2528983"/>
            <a:chOff x="0" y="0"/>
            <a:chExt cx="4214978" cy="3371977"/>
          </a:xfrm>
        </p:grpSpPr>
        <p:sp>
          <p:nvSpPr>
            <p:cNvPr id="9" name="Freeform 9"/>
            <p:cNvSpPr/>
            <p:nvPr/>
          </p:nvSpPr>
          <p:spPr>
            <a:xfrm>
              <a:off x="0" y="0"/>
              <a:ext cx="4215003" cy="3371977"/>
            </a:xfrm>
            <a:custGeom>
              <a:avLst/>
              <a:gdLst/>
              <a:ahLst/>
              <a:cxnLst/>
              <a:rect l="l" t="t" r="r" b="b"/>
              <a:pathLst>
                <a:path w="4215003" h="3371977">
                  <a:moveTo>
                    <a:pt x="0" y="0"/>
                  </a:moveTo>
                  <a:lnTo>
                    <a:pt x="4215003" y="0"/>
                  </a:lnTo>
                  <a:lnTo>
                    <a:pt x="4215003" y="3371977"/>
                  </a:lnTo>
                  <a:lnTo>
                    <a:pt x="0" y="3371977"/>
                  </a:lnTo>
                  <a:lnTo>
                    <a:pt x="0" y="0"/>
                  </a:lnTo>
                  <a:close/>
                </a:path>
              </a:pathLst>
            </a:custGeom>
            <a:blipFill>
              <a:blip r:embed="rId5"/>
              <a:stretch>
                <a:fillRect t="-28" b="-28"/>
              </a:stretch>
            </a:blipFill>
          </p:spPr>
        </p:sp>
      </p:grpSp>
      <p:sp>
        <p:nvSpPr>
          <p:cNvPr id="10" name="TextBox 10"/>
          <p:cNvSpPr txBox="1"/>
          <p:nvPr/>
        </p:nvSpPr>
        <p:spPr>
          <a:xfrm>
            <a:off x="5235788" y="2372201"/>
            <a:ext cx="13350745" cy="6485762"/>
          </a:xfrm>
          <a:prstGeom prst="rect">
            <a:avLst/>
          </a:prstGeom>
        </p:spPr>
        <p:txBody>
          <a:bodyPr lIns="0" tIns="0" rIns="0" bIns="0" rtlCol="0" anchor="t">
            <a:spAutoFit/>
          </a:bodyPr>
          <a:lstStyle/>
          <a:p>
            <a:pPr algn="just">
              <a:lnSpc>
                <a:spcPts val="8486"/>
              </a:lnSpc>
            </a:pPr>
            <a:r>
              <a:rPr lang="en-US" sz="10350">
                <a:solidFill>
                  <a:srgbClr val="FFFFFF"/>
                </a:solidFill>
                <a:latin typeface="Baloo"/>
                <a:ea typeface="Baloo"/>
                <a:cs typeface="Baloo"/>
                <a:sym typeface="Baloo"/>
              </a:rPr>
              <a:t>                   </a:t>
            </a:r>
          </a:p>
          <a:p>
            <a:pPr algn="just">
              <a:lnSpc>
                <a:spcPts val="7667"/>
              </a:lnSpc>
            </a:pPr>
            <a:endParaRPr lang="en-US" sz="10350">
              <a:solidFill>
                <a:srgbClr val="FFFFFF"/>
              </a:solidFill>
              <a:latin typeface="Baloo"/>
              <a:ea typeface="Baloo"/>
              <a:cs typeface="Baloo"/>
              <a:sym typeface="Baloo"/>
            </a:endParaRPr>
          </a:p>
          <a:p>
            <a:pPr algn="l">
              <a:lnSpc>
                <a:spcPts val="7667"/>
              </a:lnSpc>
            </a:pPr>
            <a:r>
              <a:rPr lang="en-US" sz="9350">
                <a:solidFill>
                  <a:srgbClr val="FFFFFF"/>
                </a:solidFill>
                <a:latin typeface="Baloo"/>
                <a:ea typeface="Baloo"/>
                <a:cs typeface="Baloo"/>
                <a:sym typeface="Baloo"/>
              </a:rPr>
              <a:t>GIAO TIẾP VÀ ỨNG XỬ TRONG KHÔNG GIAN MẠNG</a:t>
            </a:r>
          </a:p>
          <a:p>
            <a:pPr algn="r">
              <a:lnSpc>
                <a:spcPts val="14865"/>
              </a:lnSpc>
            </a:pPr>
            <a:endParaRPr lang="en-US" sz="9350">
              <a:solidFill>
                <a:srgbClr val="FFFFFF"/>
              </a:solidFill>
              <a:latin typeface="Baloo"/>
              <a:ea typeface="Baloo"/>
              <a:cs typeface="Baloo"/>
              <a:sym typeface="Baloo"/>
            </a:endParaRPr>
          </a:p>
        </p:txBody>
      </p:sp>
      <p:sp>
        <p:nvSpPr>
          <p:cNvPr id="11" name="Freeform 11"/>
          <p:cNvSpPr/>
          <p:nvPr/>
        </p:nvSpPr>
        <p:spPr>
          <a:xfrm>
            <a:off x="16271405" y="8270405"/>
            <a:ext cx="987895" cy="987895"/>
          </a:xfrm>
          <a:custGeom>
            <a:avLst/>
            <a:gdLst/>
            <a:ahLst/>
            <a:cxnLst/>
            <a:rect l="l" t="t" r="r" b="b"/>
            <a:pathLst>
              <a:path w="987895" h="987895">
                <a:moveTo>
                  <a:pt x="0" y="0"/>
                </a:moveTo>
                <a:lnTo>
                  <a:pt x="987895" y="0"/>
                </a:lnTo>
                <a:lnTo>
                  <a:pt x="987895" y="987895"/>
                </a:lnTo>
                <a:lnTo>
                  <a:pt x="0" y="987895"/>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sp>
      <p:grpSp>
        <p:nvGrpSpPr>
          <p:cNvPr id="12" name="Group 12"/>
          <p:cNvGrpSpPr/>
          <p:nvPr/>
        </p:nvGrpSpPr>
        <p:grpSpPr>
          <a:xfrm>
            <a:off x="9463678" y="7530894"/>
            <a:ext cx="2158289" cy="1982753"/>
            <a:chOff x="0" y="0"/>
            <a:chExt cx="2877718" cy="2643670"/>
          </a:xfrm>
        </p:grpSpPr>
        <p:sp>
          <p:nvSpPr>
            <p:cNvPr id="13" name="Freeform 13"/>
            <p:cNvSpPr/>
            <p:nvPr/>
          </p:nvSpPr>
          <p:spPr>
            <a:xfrm>
              <a:off x="0" y="0"/>
              <a:ext cx="2877693" cy="2643632"/>
            </a:xfrm>
            <a:custGeom>
              <a:avLst/>
              <a:gdLst/>
              <a:ahLst/>
              <a:cxnLst/>
              <a:rect l="l" t="t" r="r" b="b"/>
              <a:pathLst>
                <a:path w="2877693" h="2643632">
                  <a:moveTo>
                    <a:pt x="0" y="0"/>
                  </a:moveTo>
                  <a:lnTo>
                    <a:pt x="2877693" y="0"/>
                  </a:lnTo>
                  <a:lnTo>
                    <a:pt x="2877693" y="2643632"/>
                  </a:lnTo>
                  <a:lnTo>
                    <a:pt x="0" y="2643632"/>
                  </a:lnTo>
                  <a:lnTo>
                    <a:pt x="0" y="0"/>
                  </a:lnTo>
                  <a:close/>
                </a:path>
              </a:pathLst>
            </a:custGeom>
            <a:blipFill>
              <a:blip r:embed="rId8"/>
              <a:stretch>
                <a:fillRect t="-27" b="-28"/>
              </a:stretch>
            </a:blipFill>
          </p:spPr>
        </p:sp>
      </p:grpSp>
      <p:grpSp>
        <p:nvGrpSpPr>
          <p:cNvPr id="14" name="Group 14"/>
          <p:cNvGrpSpPr/>
          <p:nvPr/>
        </p:nvGrpSpPr>
        <p:grpSpPr>
          <a:xfrm>
            <a:off x="16271405" y="664073"/>
            <a:ext cx="1573159" cy="1445209"/>
            <a:chOff x="0" y="0"/>
            <a:chExt cx="2097545" cy="1926946"/>
          </a:xfrm>
        </p:grpSpPr>
        <p:sp>
          <p:nvSpPr>
            <p:cNvPr id="15" name="Freeform 15"/>
            <p:cNvSpPr/>
            <p:nvPr/>
          </p:nvSpPr>
          <p:spPr>
            <a:xfrm>
              <a:off x="0" y="0"/>
              <a:ext cx="2097532" cy="1926971"/>
            </a:xfrm>
            <a:custGeom>
              <a:avLst/>
              <a:gdLst/>
              <a:ahLst/>
              <a:cxnLst/>
              <a:rect l="l" t="t" r="r" b="b"/>
              <a:pathLst>
                <a:path w="2097532" h="1926971">
                  <a:moveTo>
                    <a:pt x="0" y="0"/>
                  </a:moveTo>
                  <a:lnTo>
                    <a:pt x="2097532" y="0"/>
                  </a:lnTo>
                  <a:lnTo>
                    <a:pt x="2097532" y="1926971"/>
                  </a:lnTo>
                  <a:lnTo>
                    <a:pt x="0" y="1926971"/>
                  </a:lnTo>
                  <a:lnTo>
                    <a:pt x="0" y="0"/>
                  </a:lnTo>
                  <a:close/>
                </a:path>
              </a:pathLst>
            </a:custGeom>
            <a:blipFill>
              <a:blip r:embed="rId8"/>
              <a:stretch>
                <a:fillRect t="-27" b="-25"/>
              </a:stretch>
            </a:blipFill>
          </p:spPr>
        </p:sp>
      </p:grpSp>
      <p:grpSp>
        <p:nvGrpSpPr>
          <p:cNvPr id="16" name="Group 16"/>
          <p:cNvGrpSpPr/>
          <p:nvPr/>
        </p:nvGrpSpPr>
        <p:grpSpPr>
          <a:xfrm>
            <a:off x="2098519" y="664073"/>
            <a:ext cx="951728" cy="874328"/>
            <a:chOff x="0" y="0"/>
            <a:chExt cx="1268971" cy="1165771"/>
          </a:xfrm>
        </p:grpSpPr>
        <p:sp>
          <p:nvSpPr>
            <p:cNvPr id="17" name="Freeform 17"/>
            <p:cNvSpPr/>
            <p:nvPr/>
          </p:nvSpPr>
          <p:spPr>
            <a:xfrm>
              <a:off x="0" y="0"/>
              <a:ext cx="1268984" cy="1165733"/>
            </a:xfrm>
            <a:custGeom>
              <a:avLst/>
              <a:gdLst/>
              <a:ahLst/>
              <a:cxnLst/>
              <a:rect l="l" t="t" r="r" b="b"/>
              <a:pathLst>
                <a:path w="1268984" h="1165733">
                  <a:moveTo>
                    <a:pt x="0" y="0"/>
                  </a:moveTo>
                  <a:lnTo>
                    <a:pt x="1268984" y="0"/>
                  </a:lnTo>
                  <a:lnTo>
                    <a:pt x="1268984" y="1165733"/>
                  </a:lnTo>
                  <a:lnTo>
                    <a:pt x="0" y="1165733"/>
                  </a:lnTo>
                  <a:lnTo>
                    <a:pt x="0" y="0"/>
                  </a:lnTo>
                  <a:close/>
                </a:path>
              </a:pathLst>
            </a:custGeom>
            <a:blipFill>
              <a:blip r:embed="rId8"/>
              <a:stretch>
                <a:fillRect t="-27" b="-30"/>
              </a:stretch>
            </a:blipFill>
          </p:spPr>
        </p:sp>
      </p:grpSp>
      <p:sp>
        <p:nvSpPr>
          <p:cNvPr id="18" name="Freeform 18"/>
          <p:cNvSpPr/>
          <p:nvPr/>
        </p:nvSpPr>
        <p:spPr>
          <a:xfrm>
            <a:off x="16445265" y="8444265"/>
            <a:ext cx="640185" cy="640185"/>
          </a:xfrm>
          <a:custGeom>
            <a:avLst/>
            <a:gdLst/>
            <a:ahLst/>
            <a:cxnLst/>
            <a:rect l="l" t="t" r="r" b="b"/>
            <a:pathLst>
              <a:path w="640185" h="640185">
                <a:moveTo>
                  <a:pt x="0" y="0"/>
                </a:moveTo>
                <a:lnTo>
                  <a:pt x="640185" y="0"/>
                </a:lnTo>
                <a:lnTo>
                  <a:pt x="640185" y="640185"/>
                </a:lnTo>
                <a:lnTo>
                  <a:pt x="0" y="640185"/>
                </a:lnTo>
                <a:lnTo>
                  <a:pt x="0" y="0"/>
                </a:lnTo>
                <a:close/>
              </a:path>
            </a:pathLst>
          </a:custGeom>
          <a:blipFill>
            <a:blip r:embed="rId9">
              <a:extLst>
                <a:ext uri="{96DAC541-7B7A-43D3-8B79-37D633B846F1}">
                  <asvg:svgBlip xmlns:asvg="http://schemas.microsoft.com/office/drawing/2016/SVG/main" xmlns="" r:embed="rId10"/>
                </a:ext>
              </a:extLst>
            </a:blip>
            <a:stretch>
              <a:fillRect/>
            </a:stretch>
          </a:blipFill>
        </p:spPr>
      </p:sp>
      <p:sp>
        <p:nvSpPr>
          <p:cNvPr id="19" name="Freeform 19"/>
          <p:cNvSpPr/>
          <p:nvPr/>
        </p:nvSpPr>
        <p:spPr>
          <a:xfrm>
            <a:off x="10070268" y="1341395"/>
            <a:ext cx="4594536" cy="2180683"/>
          </a:xfrm>
          <a:custGeom>
            <a:avLst/>
            <a:gdLst/>
            <a:ahLst/>
            <a:cxnLst/>
            <a:rect l="l" t="t" r="r" b="b"/>
            <a:pathLst>
              <a:path w="3681784" h="1687706">
                <a:moveTo>
                  <a:pt x="0" y="0"/>
                </a:moveTo>
                <a:lnTo>
                  <a:pt x="3681784" y="0"/>
                </a:lnTo>
                <a:lnTo>
                  <a:pt x="3681784" y="1687706"/>
                </a:lnTo>
                <a:lnTo>
                  <a:pt x="0" y="1687706"/>
                </a:lnTo>
                <a:lnTo>
                  <a:pt x="0" y="0"/>
                </a:lnTo>
                <a:close/>
              </a:path>
            </a:pathLst>
          </a:custGeom>
          <a:blipFill>
            <a:blip r:embed="rId11">
              <a:extLst>
                <a:ext uri="{96DAC541-7B7A-43D3-8B79-37D633B846F1}">
                  <asvg:svgBlip xmlns:asvg="http://schemas.microsoft.com/office/drawing/2016/SVG/main" xmlns="" r:embed="rId12"/>
                </a:ext>
              </a:extLst>
            </a:blip>
            <a:stretch>
              <a:fillRect/>
            </a:stretch>
          </a:blipFill>
        </p:spPr>
      </p:sp>
      <p:sp>
        <p:nvSpPr>
          <p:cNvPr id="20" name="Freeform 20"/>
          <p:cNvSpPr/>
          <p:nvPr/>
        </p:nvSpPr>
        <p:spPr>
          <a:xfrm>
            <a:off x="12083453" y="5904157"/>
            <a:ext cx="5175847" cy="4114800"/>
          </a:xfrm>
          <a:custGeom>
            <a:avLst/>
            <a:gdLst/>
            <a:ahLst/>
            <a:cxnLst/>
            <a:rect l="l" t="t" r="r" b="b"/>
            <a:pathLst>
              <a:path w="5175847" h="4114800">
                <a:moveTo>
                  <a:pt x="0" y="0"/>
                </a:moveTo>
                <a:lnTo>
                  <a:pt x="5175847" y="0"/>
                </a:lnTo>
                <a:lnTo>
                  <a:pt x="5175847" y="4114800"/>
                </a:lnTo>
                <a:lnTo>
                  <a:pt x="0" y="4114800"/>
                </a:lnTo>
                <a:lnTo>
                  <a:pt x="0" y="0"/>
                </a:lnTo>
                <a:close/>
              </a:path>
            </a:pathLst>
          </a:custGeom>
          <a:blipFill>
            <a:blip r:embed="rId13">
              <a:alphaModFix amt="70000"/>
              <a:extLst>
                <a:ext uri="{96DAC541-7B7A-43D3-8B79-37D633B846F1}">
                  <asvg:svgBlip xmlns:asvg="http://schemas.microsoft.com/office/drawing/2016/SVG/main" xmlns="" r:embed="rId14"/>
                </a:ext>
              </a:extLst>
            </a:blip>
            <a:stretch>
              <a:fillRect t="-60" b="-59"/>
            </a:stretch>
          </a:blipFill>
        </p:spPr>
      </p:sp>
      <p:sp>
        <p:nvSpPr>
          <p:cNvPr id="21" name="TextBox 21"/>
          <p:cNvSpPr txBox="1"/>
          <p:nvPr/>
        </p:nvSpPr>
        <p:spPr>
          <a:xfrm>
            <a:off x="10779169" y="1736627"/>
            <a:ext cx="3244005" cy="1699894"/>
          </a:xfrm>
          <a:prstGeom prst="rect">
            <a:avLst/>
          </a:prstGeom>
        </p:spPr>
        <p:txBody>
          <a:bodyPr lIns="0" tIns="0" rIns="0" bIns="0" rtlCol="0" anchor="t">
            <a:spAutoFit/>
          </a:bodyPr>
          <a:lstStyle/>
          <a:p>
            <a:pPr algn="ctr">
              <a:lnSpc>
                <a:spcPts val="13930"/>
              </a:lnSpc>
            </a:pPr>
            <a:r>
              <a:rPr lang="en-US" sz="9950">
                <a:solidFill>
                  <a:srgbClr val="FFFFFF"/>
                </a:solidFill>
                <a:latin typeface="Baloo"/>
                <a:ea typeface="Baloo"/>
                <a:cs typeface="Baloo"/>
                <a:sym typeface="Baloo"/>
              </a:rPr>
              <a:t>BÀI 6:</a:t>
            </a:r>
          </a:p>
        </p:txBody>
      </p:sp>
      <p:sp>
        <p:nvSpPr>
          <p:cNvPr id="22" name="TextBox 22"/>
          <p:cNvSpPr txBox="1"/>
          <p:nvPr/>
        </p:nvSpPr>
        <p:spPr>
          <a:xfrm>
            <a:off x="6968395" y="7041929"/>
            <a:ext cx="11869598" cy="695933"/>
          </a:xfrm>
          <a:prstGeom prst="rect">
            <a:avLst/>
          </a:prstGeom>
        </p:spPr>
        <p:txBody>
          <a:bodyPr lIns="0" tIns="0" rIns="0" bIns="0" rtlCol="0" anchor="t">
            <a:spAutoFit/>
          </a:bodyPr>
          <a:lstStyle/>
          <a:p>
            <a:pPr algn="ctr">
              <a:lnSpc>
                <a:spcPts val="5739"/>
              </a:lnSpc>
            </a:pPr>
            <a:r>
              <a:rPr lang="en-US" sz="4098">
                <a:solidFill>
                  <a:srgbClr val="B1BAC1"/>
                </a:solidFill>
                <a:latin typeface="Baloo"/>
                <a:ea typeface="Baloo"/>
                <a:cs typeface="Baloo"/>
                <a:sym typeface="Baloo"/>
              </a:rPr>
              <a:t>Communication and Behavior in Cyberspace</a:t>
            </a:r>
          </a:p>
        </p:txBody>
      </p:sp>
      <p:sp>
        <p:nvSpPr>
          <p:cNvPr id="23" name="Freeform 23"/>
          <p:cNvSpPr/>
          <p:nvPr/>
        </p:nvSpPr>
        <p:spPr>
          <a:xfrm>
            <a:off x="7666558" y="7737862"/>
            <a:ext cx="6998246" cy="1993144"/>
          </a:xfrm>
          <a:custGeom>
            <a:avLst/>
            <a:gdLst/>
            <a:ahLst/>
            <a:cxnLst/>
            <a:rect l="l" t="t" r="r" b="b"/>
            <a:pathLst>
              <a:path w="6998246" h="1993144">
                <a:moveTo>
                  <a:pt x="0" y="0"/>
                </a:moveTo>
                <a:lnTo>
                  <a:pt x="6998246" y="0"/>
                </a:lnTo>
                <a:lnTo>
                  <a:pt x="6998246" y="1993145"/>
                </a:lnTo>
                <a:lnTo>
                  <a:pt x="0" y="1993145"/>
                </a:lnTo>
                <a:lnTo>
                  <a:pt x="0" y="0"/>
                </a:lnTo>
                <a:close/>
              </a:path>
            </a:pathLst>
          </a:custGeom>
          <a:blipFill>
            <a:blip r:embed="rId15">
              <a:extLst>
                <a:ext uri="{96DAC541-7B7A-43D3-8B79-37D633B846F1}">
                  <asvg:svgBlip xmlns:asvg="http://schemas.microsoft.com/office/drawing/2016/SVG/main" xmlns="" r:embed="rId16"/>
                </a:ext>
              </a:extLst>
            </a:blip>
            <a:stretch>
              <a:fillRect/>
            </a:stretch>
          </a:blipFill>
        </p:spPr>
      </p:sp>
      <p:sp>
        <p:nvSpPr>
          <p:cNvPr id="24" name="TextBox 24"/>
          <p:cNvSpPr txBox="1"/>
          <p:nvPr/>
        </p:nvSpPr>
        <p:spPr>
          <a:xfrm>
            <a:off x="8703116" y="7600874"/>
            <a:ext cx="7011391" cy="2418083"/>
          </a:xfrm>
          <a:prstGeom prst="rect">
            <a:avLst/>
          </a:prstGeom>
        </p:spPr>
        <p:txBody>
          <a:bodyPr lIns="0" tIns="0" rIns="0" bIns="0" rtlCol="0" anchor="t">
            <a:spAutoFit/>
          </a:bodyPr>
          <a:lstStyle/>
          <a:p>
            <a:pPr algn="ctr">
              <a:lnSpc>
                <a:spcPts val="3218"/>
              </a:lnSpc>
            </a:pPr>
            <a:r>
              <a:rPr lang="en-US" sz="2298">
                <a:solidFill>
                  <a:srgbClr val="FFFFFF"/>
                </a:solidFill>
                <a:latin typeface="Baloo"/>
                <a:ea typeface="Baloo"/>
                <a:cs typeface="Baloo"/>
                <a:sym typeface="Baloo"/>
              </a:rPr>
              <a:t>                                                                              </a:t>
            </a:r>
          </a:p>
          <a:p>
            <a:pPr algn="ctr">
              <a:lnSpc>
                <a:spcPts val="3218"/>
              </a:lnSpc>
            </a:pPr>
            <a:r>
              <a:rPr lang="en-US" sz="2298">
                <a:solidFill>
                  <a:srgbClr val="FFFFFF"/>
                </a:solidFill>
                <a:latin typeface="Baloo"/>
                <a:ea typeface="Baloo"/>
                <a:cs typeface="Baloo"/>
                <a:sym typeface="Baloo"/>
              </a:rPr>
              <a:t>Ngân Võ :nội dung</a:t>
            </a:r>
          </a:p>
          <a:p>
            <a:pPr algn="ctr">
              <a:lnSpc>
                <a:spcPts val="3218"/>
              </a:lnSpc>
            </a:pPr>
            <a:r>
              <a:rPr lang="en-US" sz="2298">
                <a:solidFill>
                  <a:srgbClr val="FFFFFF"/>
                </a:solidFill>
                <a:latin typeface="Baloo"/>
                <a:ea typeface="Baloo"/>
                <a:cs typeface="Baloo"/>
                <a:sym typeface="Baloo"/>
              </a:rPr>
              <a:t>Ngọc Trâm :powerpoint</a:t>
            </a:r>
          </a:p>
          <a:p>
            <a:pPr algn="ctr">
              <a:lnSpc>
                <a:spcPts val="3218"/>
              </a:lnSpc>
            </a:pPr>
            <a:r>
              <a:rPr lang="en-US" sz="2298">
                <a:solidFill>
                  <a:srgbClr val="FFFFFF"/>
                </a:solidFill>
                <a:latin typeface="Baloo"/>
                <a:ea typeface="Baloo"/>
                <a:cs typeface="Baloo"/>
                <a:sym typeface="Baloo"/>
              </a:rPr>
              <a:t>Nguyên Khang: thuyết trình</a:t>
            </a:r>
          </a:p>
          <a:p>
            <a:pPr algn="ctr">
              <a:lnSpc>
                <a:spcPts val="3218"/>
              </a:lnSpc>
            </a:pPr>
            <a:r>
              <a:rPr lang="en-US" sz="2298">
                <a:solidFill>
                  <a:srgbClr val="FFFFFF"/>
                </a:solidFill>
                <a:latin typeface="Baloo"/>
                <a:ea typeface="Baloo"/>
                <a:cs typeface="Baloo"/>
                <a:sym typeface="Baloo"/>
              </a:rPr>
              <a:t>Bảo Khang: thuyết trình</a:t>
            </a:r>
          </a:p>
          <a:p>
            <a:pPr algn="ctr">
              <a:lnSpc>
                <a:spcPts val="3218"/>
              </a:lnSpc>
            </a:pPr>
            <a:endParaRPr lang="en-US" sz="2298">
              <a:solidFill>
                <a:srgbClr val="FFFFFF"/>
              </a:solidFill>
              <a:latin typeface="Baloo"/>
              <a:ea typeface="Baloo"/>
              <a:cs typeface="Baloo"/>
              <a:sym typeface="Baloo"/>
            </a:endParaRPr>
          </a:p>
        </p:txBody>
      </p:sp>
      <p:sp>
        <p:nvSpPr>
          <p:cNvPr id="25" name="TextBox 25"/>
          <p:cNvSpPr txBox="1"/>
          <p:nvPr/>
        </p:nvSpPr>
        <p:spPr>
          <a:xfrm>
            <a:off x="8086203" y="8488133"/>
            <a:ext cx="1981092" cy="596317"/>
          </a:xfrm>
          <a:prstGeom prst="rect">
            <a:avLst/>
          </a:prstGeom>
        </p:spPr>
        <p:txBody>
          <a:bodyPr wrap="square" lIns="0" tIns="0" rIns="0" bIns="0" rtlCol="0" anchor="t">
            <a:spAutoFit/>
          </a:bodyPr>
          <a:lstStyle/>
          <a:p>
            <a:pPr algn="ctr">
              <a:lnSpc>
                <a:spcPts val="4618"/>
              </a:lnSpc>
            </a:pPr>
            <a:r>
              <a:rPr lang="en-US" sz="4000">
                <a:solidFill>
                  <a:srgbClr val="000000"/>
                </a:solidFill>
                <a:latin typeface="Baloo"/>
                <a:ea typeface="Baloo"/>
                <a:cs typeface="Baloo"/>
                <a:sym typeface="Baloo"/>
              </a:rPr>
              <a:t>NHÓM 6</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61132"/>
        </a:solidFill>
        <a:effectLst/>
      </p:bgPr>
    </p:bg>
    <p:spTree>
      <p:nvGrpSpPr>
        <p:cNvPr id="1" name=""/>
        <p:cNvGrpSpPr/>
        <p:nvPr/>
      </p:nvGrpSpPr>
      <p:grpSpPr>
        <a:xfrm>
          <a:off x="0" y="0"/>
          <a:ext cx="0" cy="0"/>
          <a:chOff x="0" y="0"/>
          <a:chExt cx="0" cy="0"/>
        </a:xfrm>
      </p:grpSpPr>
      <p:grpSp>
        <p:nvGrpSpPr>
          <p:cNvPr id="2" name="Group 2"/>
          <p:cNvGrpSpPr/>
          <p:nvPr/>
        </p:nvGrpSpPr>
        <p:grpSpPr>
          <a:xfrm>
            <a:off x="11229242" y="7510177"/>
            <a:ext cx="9555413" cy="8229600"/>
            <a:chOff x="0" y="0"/>
            <a:chExt cx="12740551" cy="10972800"/>
          </a:xfrm>
        </p:grpSpPr>
        <p:sp>
          <p:nvSpPr>
            <p:cNvPr id="3" name="Freeform 3"/>
            <p:cNvSpPr/>
            <p:nvPr/>
          </p:nvSpPr>
          <p:spPr>
            <a:xfrm flipH="1">
              <a:off x="0" y="0"/>
              <a:ext cx="12740513" cy="10972800"/>
            </a:xfrm>
            <a:custGeom>
              <a:avLst/>
              <a:gdLst/>
              <a:ahLst/>
              <a:cxnLst/>
              <a:rect l="l" t="t" r="r" b="b"/>
              <a:pathLst>
                <a:path w="12740513" h="10972800">
                  <a:moveTo>
                    <a:pt x="12740513" y="0"/>
                  </a:moveTo>
                  <a:lnTo>
                    <a:pt x="0" y="0"/>
                  </a:lnTo>
                  <a:lnTo>
                    <a:pt x="0" y="10972800"/>
                  </a:lnTo>
                  <a:lnTo>
                    <a:pt x="12740513" y="10972800"/>
                  </a:lnTo>
                  <a:lnTo>
                    <a:pt x="12740513" y="0"/>
                  </a:lnTo>
                  <a:close/>
                </a:path>
              </a:pathLst>
            </a:custGeom>
            <a:blipFill>
              <a:blip r:embed="rId3">
                <a:alphaModFix amt="56999"/>
              </a:blip>
              <a:stretch>
                <a:fillRect l="-2" r="-3"/>
              </a:stretch>
            </a:blipFill>
          </p:spPr>
        </p:sp>
      </p:grpSp>
      <p:grpSp>
        <p:nvGrpSpPr>
          <p:cNvPr id="4" name="Group 4"/>
          <p:cNvGrpSpPr/>
          <p:nvPr/>
        </p:nvGrpSpPr>
        <p:grpSpPr>
          <a:xfrm>
            <a:off x="-2496655" y="7510177"/>
            <a:ext cx="9555413" cy="8229600"/>
            <a:chOff x="0" y="0"/>
            <a:chExt cx="12740551" cy="10972800"/>
          </a:xfrm>
        </p:grpSpPr>
        <p:sp>
          <p:nvSpPr>
            <p:cNvPr id="5" name="Freeform 5"/>
            <p:cNvSpPr/>
            <p:nvPr/>
          </p:nvSpPr>
          <p:spPr>
            <a:xfrm>
              <a:off x="0" y="0"/>
              <a:ext cx="12740513" cy="10972800"/>
            </a:xfrm>
            <a:custGeom>
              <a:avLst/>
              <a:gdLst/>
              <a:ahLst/>
              <a:cxnLst/>
              <a:rect l="l" t="t" r="r" b="b"/>
              <a:pathLst>
                <a:path w="12740513" h="10972800">
                  <a:moveTo>
                    <a:pt x="0" y="0"/>
                  </a:moveTo>
                  <a:lnTo>
                    <a:pt x="12740513" y="0"/>
                  </a:lnTo>
                  <a:lnTo>
                    <a:pt x="12740513" y="10972800"/>
                  </a:lnTo>
                  <a:lnTo>
                    <a:pt x="0" y="10972800"/>
                  </a:lnTo>
                  <a:lnTo>
                    <a:pt x="0" y="0"/>
                  </a:lnTo>
                  <a:close/>
                </a:path>
              </a:pathLst>
            </a:custGeom>
            <a:blipFill>
              <a:blip r:embed="rId3">
                <a:alphaModFix amt="59000"/>
              </a:blip>
              <a:stretch>
                <a:fillRect l="-2" r="-3"/>
              </a:stretch>
            </a:blipFill>
          </p:spPr>
        </p:sp>
      </p:grpSp>
      <p:grpSp>
        <p:nvGrpSpPr>
          <p:cNvPr id="6" name="Group 6"/>
          <p:cNvGrpSpPr/>
          <p:nvPr/>
        </p:nvGrpSpPr>
        <p:grpSpPr>
          <a:xfrm>
            <a:off x="5085779" y="5143500"/>
            <a:ext cx="8116443" cy="8229600"/>
            <a:chOff x="0" y="0"/>
            <a:chExt cx="10821924" cy="10972800"/>
          </a:xfrm>
        </p:grpSpPr>
        <p:sp>
          <p:nvSpPr>
            <p:cNvPr id="7" name="Freeform 7"/>
            <p:cNvSpPr/>
            <p:nvPr/>
          </p:nvSpPr>
          <p:spPr>
            <a:xfrm>
              <a:off x="0" y="0"/>
              <a:ext cx="10821924" cy="10972800"/>
            </a:xfrm>
            <a:custGeom>
              <a:avLst/>
              <a:gdLst/>
              <a:ahLst/>
              <a:cxnLst/>
              <a:rect l="l" t="t" r="r" b="b"/>
              <a:pathLst>
                <a:path w="10821924" h="10972800">
                  <a:moveTo>
                    <a:pt x="0" y="0"/>
                  </a:moveTo>
                  <a:lnTo>
                    <a:pt x="10821924" y="0"/>
                  </a:lnTo>
                  <a:lnTo>
                    <a:pt x="10821924" y="10972800"/>
                  </a:lnTo>
                  <a:lnTo>
                    <a:pt x="0" y="10972800"/>
                  </a:lnTo>
                  <a:lnTo>
                    <a:pt x="0" y="0"/>
                  </a:lnTo>
                  <a:close/>
                </a:path>
              </a:pathLst>
            </a:custGeom>
            <a:blipFill>
              <a:blip r:embed="rId4"/>
              <a:stretch>
                <a:fillRect l="-4" r="-3"/>
              </a:stretch>
            </a:blipFill>
          </p:spPr>
        </p:sp>
      </p:grpSp>
      <p:sp>
        <p:nvSpPr>
          <p:cNvPr id="8" name="TextBox 8"/>
          <p:cNvSpPr txBox="1"/>
          <p:nvPr/>
        </p:nvSpPr>
        <p:spPr>
          <a:xfrm>
            <a:off x="4908052" y="845706"/>
            <a:ext cx="8027594" cy="1514685"/>
          </a:xfrm>
          <a:prstGeom prst="rect">
            <a:avLst/>
          </a:prstGeom>
        </p:spPr>
        <p:txBody>
          <a:bodyPr lIns="0" tIns="0" rIns="0" bIns="0" rtlCol="0" anchor="t">
            <a:spAutoFit/>
          </a:bodyPr>
          <a:lstStyle/>
          <a:p>
            <a:pPr algn="ctr">
              <a:lnSpc>
                <a:spcPts val="6799"/>
              </a:lnSpc>
            </a:pPr>
            <a:r>
              <a:rPr lang="en-US" sz="8292">
                <a:solidFill>
                  <a:srgbClr val="FFFFFF"/>
                </a:solidFill>
                <a:latin typeface="Baloo"/>
                <a:ea typeface="Baloo"/>
                <a:cs typeface="Baloo"/>
                <a:sym typeface="Baloo"/>
              </a:rPr>
              <a:t>MỤC TIÊU BÀI HỌC</a:t>
            </a:r>
          </a:p>
        </p:txBody>
      </p:sp>
      <p:sp>
        <p:nvSpPr>
          <p:cNvPr id="9" name="TextBox 9"/>
          <p:cNvSpPr txBox="1"/>
          <p:nvPr/>
        </p:nvSpPr>
        <p:spPr>
          <a:xfrm>
            <a:off x="41753" y="3811584"/>
            <a:ext cx="5581469" cy="4693682"/>
          </a:xfrm>
          <a:prstGeom prst="rect">
            <a:avLst/>
          </a:prstGeom>
        </p:spPr>
        <p:txBody>
          <a:bodyPr lIns="0" tIns="0" rIns="0" bIns="0" rtlCol="0" anchor="t">
            <a:spAutoFit/>
          </a:bodyPr>
          <a:lstStyle/>
          <a:p>
            <a:pPr algn="ctr">
              <a:lnSpc>
                <a:spcPts val="5333"/>
              </a:lnSpc>
            </a:pPr>
            <a:r>
              <a:rPr lang="en-US" sz="3809">
                <a:solidFill>
                  <a:srgbClr val="B1BAC1"/>
                </a:solidFill>
                <a:latin typeface="Baloo"/>
                <a:ea typeface="Baloo"/>
                <a:cs typeface="Baloo"/>
                <a:sym typeface="Baloo"/>
              </a:rPr>
              <a:t>Understand online communication and Netiquette</a:t>
            </a:r>
          </a:p>
          <a:p>
            <a:pPr algn="ctr">
              <a:lnSpc>
                <a:spcPts val="5333"/>
              </a:lnSpc>
            </a:pPr>
            <a:r>
              <a:rPr lang="en-US" sz="3809">
                <a:solidFill>
                  <a:srgbClr val="FFFFFF"/>
                </a:solidFill>
                <a:latin typeface="Baloo"/>
                <a:ea typeface="Baloo"/>
                <a:cs typeface="Baloo"/>
                <a:sym typeface="Baloo"/>
              </a:rPr>
              <a:t>Nắm vững bản chất giao tiếp trực tuyến và chuẩn mực đạo đức trên mạng.</a:t>
            </a:r>
          </a:p>
          <a:p>
            <a:pPr algn="ctr">
              <a:lnSpc>
                <a:spcPts val="4353"/>
              </a:lnSpc>
            </a:pPr>
            <a:endParaRPr lang="en-US" sz="3809">
              <a:solidFill>
                <a:srgbClr val="FFFFFF"/>
              </a:solidFill>
              <a:latin typeface="Baloo"/>
              <a:ea typeface="Baloo"/>
              <a:cs typeface="Baloo"/>
              <a:sym typeface="Baloo"/>
            </a:endParaRPr>
          </a:p>
        </p:txBody>
      </p:sp>
      <p:sp>
        <p:nvSpPr>
          <p:cNvPr id="10" name="TextBox 10"/>
          <p:cNvSpPr txBox="1"/>
          <p:nvPr/>
        </p:nvSpPr>
        <p:spPr>
          <a:xfrm>
            <a:off x="5852303" y="3933477"/>
            <a:ext cx="6267174" cy="4132336"/>
          </a:xfrm>
          <a:prstGeom prst="rect">
            <a:avLst/>
          </a:prstGeom>
        </p:spPr>
        <p:txBody>
          <a:bodyPr lIns="0" tIns="0" rIns="0" bIns="0" rtlCol="0" anchor="t">
            <a:spAutoFit/>
          </a:bodyPr>
          <a:lstStyle/>
          <a:p>
            <a:pPr algn="ctr">
              <a:lnSpc>
                <a:spcPts val="5333"/>
              </a:lnSpc>
            </a:pPr>
            <a:r>
              <a:rPr lang="en-US" sz="3809">
                <a:solidFill>
                  <a:srgbClr val="B1BAC1"/>
                </a:solidFill>
                <a:latin typeface="Baloo"/>
                <a:ea typeface="Baloo"/>
                <a:cs typeface="Baloo"/>
                <a:sym typeface="Baloo"/>
              </a:rPr>
              <a:t>Know the 4 core rules of a digital citizen</a:t>
            </a:r>
          </a:p>
          <a:p>
            <a:pPr algn="ctr">
              <a:lnSpc>
                <a:spcPts val="5333"/>
              </a:lnSpc>
            </a:pPr>
            <a:r>
              <a:rPr lang="en-US" sz="3809">
                <a:solidFill>
                  <a:srgbClr val="FFFFFF"/>
                </a:solidFill>
                <a:latin typeface="Baloo"/>
                <a:ea typeface="Baloo"/>
                <a:cs typeface="Baloo"/>
                <a:sym typeface="Baloo"/>
              </a:rPr>
              <a:t>Thực hành Tôn trọng, Trách nhiệm, Lành mạnh và An toàn mỗi ngày.</a:t>
            </a:r>
          </a:p>
          <a:p>
            <a:pPr algn="ctr">
              <a:lnSpc>
                <a:spcPts val="5333"/>
              </a:lnSpc>
            </a:pPr>
            <a:endParaRPr lang="en-US" sz="3809">
              <a:solidFill>
                <a:srgbClr val="FFFFFF"/>
              </a:solidFill>
              <a:latin typeface="Baloo"/>
              <a:ea typeface="Baloo"/>
              <a:cs typeface="Baloo"/>
              <a:sym typeface="Baloo"/>
            </a:endParaRPr>
          </a:p>
        </p:txBody>
      </p:sp>
      <p:sp>
        <p:nvSpPr>
          <p:cNvPr id="11" name="TextBox 11"/>
          <p:cNvSpPr txBox="1"/>
          <p:nvPr/>
        </p:nvSpPr>
        <p:spPr>
          <a:xfrm>
            <a:off x="12379395" y="3700304"/>
            <a:ext cx="5783597" cy="4132336"/>
          </a:xfrm>
          <a:prstGeom prst="rect">
            <a:avLst/>
          </a:prstGeom>
        </p:spPr>
        <p:txBody>
          <a:bodyPr wrap="square" lIns="0" tIns="0" rIns="0" bIns="0" rtlCol="0" anchor="t">
            <a:spAutoFit/>
          </a:bodyPr>
          <a:lstStyle/>
          <a:p>
            <a:pPr algn="ctr">
              <a:lnSpc>
                <a:spcPts val="5333"/>
              </a:lnSpc>
            </a:pPr>
            <a:r>
              <a:rPr lang="en-US" sz="3809">
                <a:solidFill>
                  <a:srgbClr val="B1BAC1"/>
                </a:solidFill>
                <a:latin typeface="Baloo"/>
                <a:ea typeface="Baloo"/>
                <a:cs typeface="Baloo"/>
                <a:sym typeface="Baloo"/>
              </a:rPr>
              <a:t>Respond to Cyberbullying and false information</a:t>
            </a:r>
          </a:p>
          <a:p>
            <a:pPr algn="ctr">
              <a:lnSpc>
                <a:spcPts val="5333"/>
              </a:lnSpc>
            </a:pPr>
            <a:r>
              <a:rPr lang="en-US" sz="3809">
                <a:solidFill>
                  <a:srgbClr val="FFFFFF"/>
                </a:solidFill>
                <a:latin typeface="Baloo"/>
                <a:ea typeface="Baloo"/>
                <a:cs typeface="Baloo"/>
                <a:sym typeface="Baloo"/>
              </a:rPr>
              <a:t>Nhận diện, phòng ngừa bắt nạt trên mạng và chặn đứng tin giả mạo.</a:t>
            </a:r>
          </a:p>
          <a:p>
            <a:pPr algn="ctr">
              <a:lnSpc>
                <a:spcPts val="5333"/>
              </a:lnSpc>
            </a:pPr>
            <a:endParaRPr lang="en-US" sz="3809">
              <a:solidFill>
                <a:srgbClr val="FFFFFF"/>
              </a:solidFill>
              <a:latin typeface="Baloo"/>
              <a:ea typeface="Baloo"/>
              <a:cs typeface="Baloo"/>
              <a:sym typeface="Baloo"/>
            </a:endParaRPr>
          </a:p>
        </p:txBody>
      </p:sp>
      <p:grpSp>
        <p:nvGrpSpPr>
          <p:cNvPr id="12" name="Group 12"/>
          <p:cNvGrpSpPr/>
          <p:nvPr/>
        </p:nvGrpSpPr>
        <p:grpSpPr>
          <a:xfrm>
            <a:off x="240367" y="2573135"/>
            <a:ext cx="5230056" cy="965776"/>
            <a:chOff x="0" y="0"/>
            <a:chExt cx="6563170" cy="1279119"/>
          </a:xfrm>
        </p:grpSpPr>
        <p:sp>
          <p:nvSpPr>
            <p:cNvPr id="13" name="Freeform 13"/>
            <p:cNvSpPr/>
            <p:nvPr/>
          </p:nvSpPr>
          <p:spPr>
            <a:xfrm>
              <a:off x="41" y="0"/>
              <a:ext cx="6563065" cy="1279144"/>
            </a:xfrm>
            <a:custGeom>
              <a:avLst/>
              <a:gdLst/>
              <a:ahLst/>
              <a:cxnLst/>
              <a:rect l="l" t="t" r="r" b="b"/>
              <a:pathLst>
                <a:path w="6563065" h="1279144">
                  <a:moveTo>
                    <a:pt x="552028" y="1279144"/>
                  </a:moveTo>
                  <a:lnTo>
                    <a:pt x="6011123" y="1279144"/>
                  </a:lnTo>
                  <a:cubicBezTo>
                    <a:pt x="6067384" y="1279144"/>
                    <a:pt x="6117930" y="1244346"/>
                    <a:pt x="6137996" y="1191768"/>
                  </a:cubicBezTo>
                  <a:lnTo>
                    <a:pt x="6558874" y="87376"/>
                  </a:lnTo>
                  <a:cubicBezTo>
                    <a:pt x="6566367" y="67564"/>
                    <a:pt x="6563700" y="45339"/>
                    <a:pt x="6551762" y="27813"/>
                  </a:cubicBezTo>
                  <a:cubicBezTo>
                    <a:pt x="6539824" y="10287"/>
                    <a:pt x="6519885" y="0"/>
                    <a:pt x="6498676" y="0"/>
                  </a:cubicBezTo>
                  <a:lnTo>
                    <a:pt x="64348" y="0"/>
                  </a:lnTo>
                  <a:cubicBezTo>
                    <a:pt x="43139" y="0"/>
                    <a:pt x="23327" y="10414"/>
                    <a:pt x="11389" y="27940"/>
                  </a:cubicBezTo>
                  <a:cubicBezTo>
                    <a:pt x="-549" y="45466"/>
                    <a:pt x="-3343" y="67564"/>
                    <a:pt x="4150" y="87376"/>
                  </a:cubicBezTo>
                  <a:lnTo>
                    <a:pt x="425155" y="1191768"/>
                  </a:lnTo>
                  <a:cubicBezTo>
                    <a:pt x="445221" y="1244346"/>
                    <a:pt x="495640" y="1279144"/>
                    <a:pt x="552028" y="1279144"/>
                  </a:cubicBezTo>
                  <a:close/>
                </a:path>
              </a:pathLst>
            </a:custGeom>
            <a:gradFill rotWithShape="1">
              <a:gsLst>
                <a:gs pos="0">
                  <a:srgbClr val="7CA4FB">
                    <a:alpha val="100000"/>
                  </a:srgbClr>
                </a:gs>
                <a:gs pos="100000">
                  <a:srgbClr val="8634CB">
                    <a:alpha val="100000"/>
                  </a:srgbClr>
                </a:gs>
              </a:gsLst>
              <a:lin ang="2700000"/>
            </a:gradFill>
          </p:spPr>
        </p:sp>
      </p:grpSp>
      <p:grpSp>
        <p:nvGrpSpPr>
          <p:cNvPr id="14" name="Group 14"/>
          <p:cNvGrpSpPr/>
          <p:nvPr/>
        </p:nvGrpSpPr>
        <p:grpSpPr>
          <a:xfrm>
            <a:off x="562196" y="2479221"/>
            <a:ext cx="4815541" cy="2206531"/>
            <a:chOff x="253393" y="-1770884"/>
            <a:chExt cx="6420722" cy="2942039"/>
          </a:xfrm>
        </p:grpSpPr>
        <p:sp>
          <p:nvSpPr>
            <p:cNvPr id="15" name="Freeform 15"/>
            <p:cNvSpPr/>
            <p:nvPr/>
          </p:nvSpPr>
          <p:spPr>
            <a:xfrm>
              <a:off x="662244" y="-290807"/>
              <a:ext cx="6011871" cy="1461962"/>
            </a:xfrm>
            <a:custGeom>
              <a:avLst/>
              <a:gdLst/>
              <a:ahLst/>
              <a:cxnLst/>
              <a:rect l="l" t="t" r="r" b="b"/>
              <a:pathLst>
                <a:path w="6011871" h="1461962">
                  <a:moveTo>
                    <a:pt x="0" y="0"/>
                  </a:moveTo>
                  <a:lnTo>
                    <a:pt x="6011871" y="0"/>
                  </a:lnTo>
                  <a:lnTo>
                    <a:pt x="6011871" y="1461962"/>
                  </a:lnTo>
                  <a:lnTo>
                    <a:pt x="0" y="1461962"/>
                  </a:lnTo>
                  <a:close/>
                </a:path>
              </a:pathLst>
            </a:custGeom>
            <a:blipFill>
              <a:blip r:embed="rId5">
                <a:alphaModFix amt="0"/>
              </a:blip>
              <a:stretch>
                <a:fillRect t="-30126" b="-30126"/>
              </a:stretch>
            </a:blipFill>
          </p:spPr>
        </p:sp>
        <p:sp>
          <p:nvSpPr>
            <p:cNvPr id="16" name="TextBox 16"/>
            <p:cNvSpPr txBox="1"/>
            <p:nvPr/>
          </p:nvSpPr>
          <p:spPr>
            <a:xfrm>
              <a:off x="253393" y="-1770884"/>
              <a:ext cx="6011875" cy="1538162"/>
            </a:xfrm>
            <a:prstGeom prst="rect">
              <a:avLst/>
            </a:prstGeom>
          </p:spPr>
          <p:txBody>
            <a:bodyPr lIns="0" tIns="0" rIns="0" bIns="0" rtlCol="0" anchor="ctr"/>
            <a:lstStyle/>
            <a:p>
              <a:pPr algn="ctr">
                <a:lnSpc>
                  <a:spcPts val="5535"/>
                </a:lnSpc>
              </a:pPr>
              <a:r>
                <a:rPr lang="en-US" sz="3954">
                  <a:solidFill>
                    <a:srgbClr val="000000"/>
                  </a:solidFill>
                  <a:latin typeface="Baloo"/>
                  <a:ea typeface="Baloo"/>
                  <a:cs typeface="Baloo"/>
                  <a:sym typeface="Baloo"/>
                </a:rPr>
                <a:t>1  .Hiểu Netiquette</a:t>
              </a:r>
            </a:p>
          </p:txBody>
        </p:sp>
      </p:grpSp>
      <p:sp>
        <p:nvSpPr>
          <p:cNvPr id="17" name="Freeform 17"/>
          <p:cNvSpPr/>
          <p:nvPr/>
        </p:nvSpPr>
        <p:spPr>
          <a:xfrm>
            <a:off x="6211479" y="2573135"/>
            <a:ext cx="5807012" cy="990762"/>
          </a:xfrm>
          <a:custGeom>
            <a:avLst/>
            <a:gdLst/>
            <a:ahLst/>
            <a:cxnLst/>
            <a:rect l="l" t="t" r="r" b="b"/>
            <a:pathLst>
              <a:path w="5807012" h="990762">
                <a:moveTo>
                  <a:pt x="0" y="0"/>
                </a:moveTo>
                <a:lnTo>
                  <a:pt x="5807012" y="0"/>
                </a:lnTo>
                <a:lnTo>
                  <a:pt x="5807012" y="990762"/>
                </a:lnTo>
                <a:lnTo>
                  <a:pt x="0" y="990762"/>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sp>
      <p:sp>
        <p:nvSpPr>
          <p:cNvPr id="18" name="TextBox 18"/>
          <p:cNvSpPr txBox="1"/>
          <p:nvPr/>
        </p:nvSpPr>
        <p:spPr>
          <a:xfrm>
            <a:off x="6866618" y="2737288"/>
            <a:ext cx="5399608" cy="662456"/>
          </a:xfrm>
          <a:prstGeom prst="rect">
            <a:avLst/>
          </a:prstGeom>
        </p:spPr>
        <p:txBody>
          <a:bodyPr lIns="0" tIns="0" rIns="0" bIns="0" rtlCol="0" anchor="t">
            <a:spAutoFit/>
          </a:bodyPr>
          <a:lstStyle/>
          <a:p>
            <a:pPr algn="l">
              <a:lnSpc>
                <a:spcPts val="5489"/>
              </a:lnSpc>
            </a:pPr>
            <a:r>
              <a:rPr lang="en-US" sz="3921">
                <a:solidFill>
                  <a:srgbClr val="000000"/>
                </a:solidFill>
                <a:latin typeface="Baloo"/>
                <a:ea typeface="Baloo"/>
                <a:cs typeface="Baloo"/>
                <a:sym typeface="Baloo"/>
              </a:rPr>
              <a:t>2. 4 QUY TẮC CỐT LÕI</a:t>
            </a:r>
          </a:p>
        </p:txBody>
      </p:sp>
      <p:sp>
        <p:nvSpPr>
          <p:cNvPr id="19" name="Freeform 19"/>
          <p:cNvSpPr/>
          <p:nvPr/>
        </p:nvSpPr>
        <p:spPr>
          <a:xfrm>
            <a:off x="12511395" y="2541811"/>
            <a:ext cx="5585708" cy="990762"/>
          </a:xfrm>
          <a:custGeom>
            <a:avLst/>
            <a:gdLst/>
            <a:ahLst/>
            <a:cxnLst/>
            <a:rect l="l" t="t" r="r" b="b"/>
            <a:pathLst>
              <a:path w="5585708" h="990762">
                <a:moveTo>
                  <a:pt x="0" y="0"/>
                </a:moveTo>
                <a:lnTo>
                  <a:pt x="5585707" y="0"/>
                </a:lnTo>
                <a:lnTo>
                  <a:pt x="5585707" y="990762"/>
                </a:lnTo>
                <a:lnTo>
                  <a:pt x="0" y="990762"/>
                </a:lnTo>
                <a:lnTo>
                  <a:pt x="0" y="0"/>
                </a:lnTo>
                <a:close/>
              </a:path>
            </a:pathLst>
          </a:custGeom>
          <a:blipFill>
            <a:blip r:embed="rId8">
              <a:extLst>
                <a:ext uri="{96DAC541-7B7A-43D3-8B79-37D633B846F1}">
                  <asvg:svgBlip xmlns:asvg="http://schemas.microsoft.com/office/drawing/2016/SVG/main" xmlns="" r:embed="rId9"/>
                </a:ext>
              </a:extLst>
            </a:blip>
            <a:stretch>
              <a:fillRect/>
            </a:stretch>
          </a:blipFill>
        </p:spPr>
      </p:sp>
      <p:sp>
        <p:nvSpPr>
          <p:cNvPr id="20" name="TextBox 20"/>
          <p:cNvSpPr txBox="1"/>
          <p:nvPr/>
        </p:nvSpPr>
        <p:spPr>
          <a:xfrm>
            <a:off x="12973733" y="2764450"/>
            <a:ext cx="4786151" cy="713712"/>
          </a:xfrm>
          <a:prstGeom prst="rect">
            <a:avLst/>
          </a:prstGeom>
        </p:spPr>
        <p:txBody>
          <a:bodyPr lIns="0" tIns="0" rIns="0" bIns="0" rtlCol="0" anchor="t">
            <a:spAutoFit/>
          </a:bodyPr>
          <a:lstStyle/>
          <a:p>
            <a:pPr algn="l">
              <a:lnSpc>
                <a:spcPts val="5815"/>
              </a:lnSpc>
            </a:pPr>
            <a:r>
              <a:rPr lang="en-US" sz="4154">
                <a:solidFill>
                  <a:srgbClr val="000000"/>
                </a:solidFill>
                <a:latin typeface="Baloo"/>
                <a:ea typeface="Baloo"/>
                <a:cs typeface="Baloo"/>
                <a:sym typeface="Baloo"/>
              </a:rPr>
              <a:t>3  .ỨNG PHÓ RỦI RO</a:t>
            </a:r>
          </a:p>
        </p:txBody>
      </p:sp>
      <p:grpSp>
        <p:nvGrpSpPr>
          <p:cNvPr id="21" name="Group 21"/>
          <p:cNvGrpSpPr/>
          <p:nvPr/>
        </p:nvGrpSpPr>
        <p:grpSpPr>
          <a:xfrm>
            <a:off x="371561" y="1303010"/>
            <a:ext cx="1314279" cy="1207389"/>
            <a:chOff x="0" y="0"/>
            <a:chExt cx="1752371" cy="1609852"/>
          </a:xfrm>
        </p:grpSpPr>
        <p:sp>
          <p:nvSpPr>
            <p:cNvPr id="22" name="Freeform 22"/>
            <p:cNvSpPr/>
            <p:nvPr/>
          </p:nvSpPr>
          <p:spPr>
            <a:xfrm>
              <a:off x="0" y="0"/>
              <a:ext cx="1752346" cy="1609852"/>
            </a:xfrm>
            <a:custGeom>
              <a:avLst/>
              <a:gdLst/>
              <a:ahLst/>
              <a:cxnLst/>
              <a:rect l="l" t="t" r="r" b="b"/>
              <a:pathLst>
                <a:path w="1752346" h="1609852">
                  <a:moveTo>
                    <a:pt x="0" y="0"/>
                  </a:moveTo>
                  <a:lnTo>
                    <a:pt x="1752346" y="0"/>
                  </a:lnTo>
                  <a:lnTo>
                    <a:pt x="1752346" y="1609852"/>
                  </a:lnTo>
                  <a:lnTo>
                    <a:pt x="0" y="1609852"/>
                  </a:lnTo>
                  <a:lnTo>
                    <a:pt x="0" y="0"/>
                  </a:lnTo>
                  <a:close/>
                </a:path>
              </a:pathLst>
            </a:custGeom>
            <a:blipFill>
              <a:blip r:embed="rId10"/>
              <a:stretch>
                <a:fillRect t="-26" r="-1" b="-27"/>
              </a:stretch>
            </a:blipFill>
          </p:spPr>
        </p:sp>
      </p:grpSp>
      <p:grpSp>
        <p:nvGrpSpPr>
          <p:cNvPr id="23" name="Group 23"/>
          <p:cNvGrpSpPr/>
          <p:nvPr/>
        </p:nvGrpSpPr>
        <p:grpSpPr>
          <a:xfrm>
            <a:off x="13024495" y="7176649"/>
            <a:ext cx="995248" cy="914305"/>
            <a:chOff x="0" y="0"/>
            <a:chExt cx="1326998" cy="1219073"/>
          </a:xfrm>
        </p:grpSpPr>
        <p:sp>
          <p:nvSpPr>
            <p:cNvPr id="24" name="Freeform 24"/>
            <p:cNvSpPr/>
            <p:nvPr/>
          </p:nvSpPr>
          <p:spPr>
            <a:xfrm>
              <a:off x="0" y="0"/>
              <a:ext cx="1327023" cy="1219073"/>
            </a:xfrm>
            <a:custGeom>
              <a:avLst/>
              <a:gdLst/>
              <a:ahLst/>
              <a:cxnLst/>
              <a:rect l="l" t="t" r="r" b="b"/>
              <a:pathLst>
                <a:path w="1327023" h="1219073">
                  <a:moveTo>
                    <a:pt x="0" y="0"/>
                  </a:moveTo>
                  <a:lnTo>
                    <a:pt x="1327023" y="0"/>
                  </a:lnTo>
                  <a:lnTo>
                    <a:pt x="1327023" y="1219073"/>
                  </a:lnTo>
                  <a:lnTo>
                    <a:pt x="0" y="1219073"/>
                  </a:lnTo>
                  <a:lnTo>
                    <a:pt x="0" y="0"/>
                  </a:lnTo>
                  <a:close/>
                </a:path>
              </a:pathLst>
            </a:custGeom>
            <a:blipFill>
              <a:blip r:embed="rId10"/>
              <a:stretch>
                <a:fillRect t="-27" r="1" b="-27"/>
              </a:stretch>
            </a:blipFill>
          </p:spPr>
        </p:sp>
      </p:grpSp>
      <p:grpSp>
        <p:nvGrpSpPr>
          <p:cNvPr id="25" name="Group 25"/>
          <p:cNvGrpSpPr/>
          <p:nvPr/>
        </p:nvGrpSpPr>
        <p:grpSpPr>
          <a:xfrm>
            <a:off x="15807376" y="1028700"/>
            <a:ext cx="597189" cy="548621"/>
            <a:chOff x="0" y="0"/>
            <a:chExt cx="796252" cy="731495"/>
          </a:xfrm>
        </p:grpSpPr>
        <p:sp>
          <p:nvSpPr>
            <p:cNvPr id="26" name="Freeform 26"/>
            <p:cNvSpPr/>
            <p:nvPr/>
          </p:nvSpPr>
          <p:spPr>
            <a:xfrm>
              <a:off x="0" y="0"/>
              <a:ext cx="796290" cy="731520"/>
            </a:xfrm>
            <a:custGeom>
              <a:avLst/>
              <a:gdLst/>
              <a:ahLst/>
              <a:cxnLst/>
              <a:rect l="l" t="t" r="r" b="b"/>
              <a:pathLst>
                <a:path w="796290" h="731520">
                  <a:moveTo>
                    <a:pt x="0" y="0"/>
                  </a:moveTo>
                  <a:lnTo>
                    <a:pt x="796290" y="0"/>
                  </a:lnTo>
                  <a:lnTo>
                    <a:pt x="796290" y="731520"/>
                  </a:lnTo>
                  <a:lnTo>
                    <a:pt x="0" y="731520"/>
                  </a:lnTo>
                  <a:lnTo>
                    <a:pt x="0" y="0"/>
                  </a:lnTo>
                  <a:close/>
                </a:path>
              </a:pathLst>
            </a:custGeom>
            <a:blipFill>
              <a:blip r:embed="rId10"/>
              <a:stretch>
                <a:fillRect t="-27" r="4" b="-22"/>
              </a:stretch>
            </a:blipFill>
          </p:spPr>
        </p:sp>
      </p:grpSp>
      <p:grpSp>
        <p:nvGrpSpPr>
          <p:cNvPr id="27" name="Group 27"/>
          <p:cNvGrpSpPr/>
          <p:nvPr/>
        </p:nvGrpSpPr>
        <p:grpSpPr>
          <a:xfrm>
            <a:off x="4577429" y="7176649"/>
            <a:ext cx="597189" cy="548621"/>
            <a:chOff x="0" y="0"/>
            <a:chExt cx="796252" cy="731495"/>
          </a:xfrm>
        </p:grpSpPr>
        <p:sp>
          <p:nvSpPr>
            <p:cNvPr id="28" name="Freeform 28"/>
            <p:cNvSpPr/>
            <p:nvPr/>
          </p:nvSpPr>
          <p:spPr>
            <a:xfrm>
              <a:off x="0" y="0"/>
              <a:ext cx="796290" cy="731520"/>
            </a:xfrm>
            <a:custGeom>
              <a:avLst/>
              <a:gdLst/>
              <a:ahLst/>
              <a:cxnLst/>
              <a:rect l="l" t="t" r="r" b="b"/>
              <a:pathLst>
                <a:path w="796290" h="731520">
                  <a:moveTo>
                    <a:pt x="0" y="0"/>
                  </a:moveTo>
                  <a:lnTo>
                    <a:pt x="796290" y="0"/>
                  </a:lnTo>
                  <a:lnTo>
                    <a:pt x="796290" y="731520"/>
                  </a:lnTo>
                  <a:lnTo>
                    <a:pt x="0" y="731520"/>
                  </a:lnTo>
                  <a:lnTo>
                    <a:pt x="0" y="0"/>
                  </a:lnTo>
                  <a:close/>
                </a:path>
              </a:pathLst>
            </a:custGeom>
            <a:blipFill>
              <a:blip r:embed="rId10"/>
              <a:stretch>
                <a:fillRect t="-27" r="4" b="-22"/>
              </a:stretch>
            </a:blipFill>
          </p:spPr>
        </p:sp>
      </p:grpSp>
      <p:sp>
        <p:nvSpPr>
          <p:cNvPr id="29" name="TextBox 29"/>
          <p:cNvSpPr txBox="1"/>
          <p:nvPr/>
        </p:nvSpPr>
        <p:spPr>
          <a:xfrm>
            <a:off x="8921849" y="1665775"/>
            <a:ext cx="8027594" cy="666849"/>
          </a:xfrm>
          <a:prstGeom prst="rect">
            <a:avLst/>
          </a:prstGeom>
        </p:spPr>
        <p:txBody>
          <a:bodyPr lIns="0" tIns="0" rIns="0" bIns="0" rtlCol="0" anchor="t">
            <a:spAutoFit/>
          </a:bodyPr>
          <a:lstStyle/>
          <a:p>
            <a:pPr algn="ctr">
              <a:lnSpc>
                <a:spcPts val="5179"/>
              </a:lnSpc>
            </a:pPr>
            <a:r>
              <a:rPr lang="en-US" sz="4000">
                <a:solidFill>
                  <a:srgbClr val="B1BAC1"/>
                </a:solidFill>
                <a:latin typeface="Baloo"/>
                <a:ea typeface="Baloo"/>
                <a:cs typeface="Baloo"/>
                <a:sym typeface="Baloo"/>
              </a:rPr>
              <a:t>Learning Objectives</a:t>
            </a:r>
          </a:p>
        </p:txBody>
      </p:sp>
      <p:sp>
        <p:nvSpPr>
          <p:cNvPr id="30" name="AutoShape 30"/>
          <p:cNvSpPr/>
          <p:nvPr/>
        </p:nvSpPr>
        <p:spPr>
          <a:xfrm rot="5379960">
            <a:off x="8984209" y="6246752"/>
            <a:ext cx="6530454" cy="0"/>
          </a:xfrm>
          <a:prstGeom prst="line">
            <a:avLst/>
          </a:prstGeom>
          <a:ln w="28575" cap="rnd">
            <a:solidFill>
              <a:srgbClr val="FFFFFF"/>
            </a:solidFill>
            <a:prstDash val="solid"/>
            <a:headEnd type="none" w="sm" len="sm"/>
            <a:tailEnd type="none" w="sm" len="sm"/>
          </a:ln>
        </p:spPr>
      </p:sp>
      <p:sp>
        <p:nvSpPr>
          <p:cNvPr id="31" name="AutoShape 31"/>
          <p:cNvSpPr/>
          <p:nvPr/>
        </p:nvSpPr>
        <p:spPr>
          <a:xfrm rot="5379960">
            <a:off x="2471966" y="6246752"/>
            <a:ext cx="6530454" cy="0"/>
          </a:xfrm>
          <a:prstGeom prst="line">
            <a:avLst/>
          </a:prstGeom>
          <a:ln w="28575" cap="rnd">
            <a:solidFill>
              <a:srgbClr val="FFFFFF"/>
            </a:solidFill>
            <a:prstDash val="solid"/>
            <a:headEnd type="none" w="sm" len="sm"/>
            <a:tailEnd type="none" w="sm" len="sm"/>
          </a:ln>
        </p:spPr>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7CA4FB"/>
        </a:solidFill>
        <a:effectLst/>
      </p:bgPr>
    </p:bg>
    <p:spTree>
      <p:nvGrpSpPr>
        <p:cNvPr id="1" name=""/>
        <p:cNvGrpSpPr/>
        <p:nvPr/>
      </p:nvGrpSpPr>
      <p:grpSpPr>
        <a:xfrm>
          <a:off x="0" y="0"/>
          <a:ext cx="0" cy="0"/>
          <a:chOff x="0" y="0"/>
          <a:chExt cx="0" cy="0"/>
        </a:xfrm>
      </p:grpSpPr>
      <p:grpSp>
        <p:nvGrpSpPr>
          <p:cNvPr id="2" name="Group 2"/>
          <p:cNvGrpSpPr/>
          <p:nvPr/>
        </p:nvGrpSpPr>
        <p:grpSpPr>
          <a:xfrm>
            <a:off x="11622662" y="5755881"/>
            <a:ext cx="9555413" cy="8229600"/>
            <a:chOff x="0" y="0"/>
            <a:chExt cx="12740551" cy="10972800"/>
          </a:xfrm>
        </p:grpSpPr>
        <p:sp>
          <p:nvSpPr>
            <p:cNvPr id="3" name="Freeform 3"/>
            <p:cNvSpPr/>
            <p:nvPr/>
          </p:nvSpPr>
          <p:spPr>
            <a:xfrm flipH="1">
              <a:off x="0" y="0"/>
              <a:ext cx="12740513" cy="10972800"/>
            </a:xfrm>
            <a:custGeom>
              <a:avLst/>
              <a:gdLst/>
              <a:ahLst/>
              <a:cxnLst/>
              <a:rect l="l" t="t" r="r" b="b"/>
              <a:pathLst>
                <a:path w="12740513" h="10972800">
                  <a:moveTo>
                    <a:pt x="12740513" y="0"/>
                  </a:moveTo>
                  <a:lnTo>
                    <a:pt x="0" y="0"/>
                  </a:lnTo>
                  <a:lnTo>
                    <a:pt x="0" y="10972800"/>
                  </a:lnTo>
                  <a:lnTo>
                    <a:pt x="12740513" y="10972800"/>
                  </a:lnTo>
                  <a:lnTo>
                    <a:pt x="12740513" y="0"/>
                  </a:lnTo>
                  <a:close/>
                </a:path>
              </a:pathLst>
            </a:custGeom>
            <a:blipFill>
              <a:blip r:embed="rId4"/>
              <a:stretch>
                <a:fillRect l="-2" r="-3"/>
              </a:stretch>
            </a:blipFill>
          </p:spPr>
        </p:sp>
      </p:grpSp>
      <p:grpSp>
        <p:nvGrpSpPr>
          <p:cNvPr id="4" name="Group 4"/>
          <p:cNvGrpSpPr/>
          <p:nvPr/>
        </p:nvGrpSpPr>
        <p:grpSpPr>
          <a:xfrm>
            <a:off x="14242085" y="1028700"/>
            <a:ext cx="2158289" cy="1982753"/>
            <a:chOff x="0" y="0"/>
            <a:chExt cx="2877718" cy="2643670"/>
          </a:xfrm>
        </p:grpSpPr>
        <p:sp>
          <p:nvSpPr>
            <p:cNvPr id="5" name="Freeform 5"/>
            <p:cNvSpPr/>
            <p:nvPr/>
          </p:nvSpPr>
          <p:spPr>
            <a:xfrm>
              <a:off x="0" y="0"/>
              <a:ext cx="2877693" cy="2643632"/>
            </a:xfrm>
            <a:custGeom>
              <a:avLst/>
              <a:gdLst/>
              <a:ahLst/>
              <a:cxnLst/>
              <a:rect l="l" t="t" r="r" b="b"/>
              <a:pathLst>
                <a:path w="2877693" h="2643632">
                  <a:moveTo>
                    <a:pt x="0" y="0"/>
                  </a:moveTo>
                  <a:lnTo>
                    <a:pt x="2877693" y="0"/>
                  </a:lnTo>
                  <a:lnTo>
                    <a:pt x="2877693" y="2643632"/>
                  </a:lnTo>
                  <a:lnTo>
                    <a:pt x="0" y="2643632"/>
                  </a:lnTo>
                  <a:lnTo>
                    <a:pt x="0" y="0"/>
                  </a:lnTo>
                  <a:close/>
                </a:path>
              </a:pathLst>
            </a:custGeom>
            <a:blipFill>
              <a:blip r:embed="rId5"/>
              <a:stretch>
                <a:fillRect t="-27" b="-28"/>
              </a:stretch>
            </a:blipFill>
          </p:spPr>
        </p:sp>
      </p:grpSp>
      <p:grpSp>
        <p:nvGrpSpPr>
          <p:cNvPr id="6" name="Group 6"/>
          <p:cNvGrpSpPr/>
          <p:nvPr/>
        </p:nvGrpSpPr>
        <p:grpSpPr>
          <a:xfrm>
            <a:off x="9725568" y="3594249"/>
            <a:ext cx="872671" cy="801691"/>
            <a:chOff x="0" y="0"/>
            <a:chExt cx="1163561" cy="1068921"/>
          </a:xfrm>
        </p:grpSpPr>
        <p:sp>
          <p:nvSpPr>
            <p:cNvPr id="7" name="Freeform 7"/>
            <p:cNvSpPr/>
            <p:nvPr/>
          </p:nvSpPr>
          <p:spPr>
            <a:xfrm>
              <a:off x="0" y="0"/>
              <a:ext cx="1163574" cy="1068959"/>
            </a:xfrm>
            <a:custGeom>
              <a:avLst/>
              <a:gdLst/>
              <a:ahLst/>
              <a:cxnLst/>
              <a:rect l="l" t="t" r="r" b="b"/>
              <a:pathLst>
                <a:path w="1163574" h="1068959">
                  <a:moveTo>
                    <a:pt x="0" y="0"/>
                  </a:moveTo>
                  <a:lnTo>
                    <a:pt x="1163574" y="0"/>
                  </a:lnTo>
                  <a:lnTo>
                    <a:pt x="1163574" y="1068959"/>
                  </a:lnTo>
                  <a:lnTo>
                    <a:pt x="0" y="1068959"/>
                  </a:lnTo>
                  <a:lnTo>
                    <a:pt x="0" y="0"/>
                  </a:lnTo>
                  <a:close/>
                </a:path>
              </a:pathLst>
            </a:custGeom>
            <a:blipFill>
              <a:blip r:embed="rId5"/>
              <a:stretch>
                <a:fillRect t="-27" r="1" b="-23"/>
              </a:stretch>
            </a:blipFill>
          </p:spPr>
        </p:sp>
      </p:grpSp>
      <p:grpSp>
        <p:nvGrpSpPr>
          <p:cNvPr id="8" name="Group 8"/>
          <p:cNvGrpSpPr/>
          <p:nvPr/>
        </p:nvGrpSpPr>
        <p:grpSpPr>
          <a:xfrm>
            <a:off x="8287969" y="8954948"/>
            <a:ext cx="660406" cy="606695"/>
            <a:chOff x="0" y="0"/>
            <a:chExt cx="880542" cy="808926"/>
          </a:xfrm>
        </p:grpSpPr>
        <p:sp>
          <p:nvSpPr>
            <p:cNvPr id="9" name="Freeform 9"/>
            <p:cNvSpPr/>
            <p:nvPr/>
          </p:nvSpPr>
          <p:spPr>
            <a:xfrm>
              <a:off x="0" y="0"/>
              <a:ext cx="880491" cy="808990"/>
            </a:xfrm>
            <a:custGeom>
              <a:avLst/>
              <a:gdLst/>
              <a:ahLst/>
              <a:cxnLst/>
              <a:rect l="l" t="t" r="r" b="b"/>
              <a:pathLst>
                <a:path w="880491" h="808990">
                  <a:moveTo>
                    <a:pt x="0" y="0"/>
                  </a:moveTo>
                  <a:lnTo>
                    <a:pt x="880491" y="0"/>
                  </a:lnTo>
                  <a:lnTo>
                    <a:pt x="880491" y="808990"/>
                  </a:lnTo>
                  <a:lnTo>
                    <a:pt x="0" y="808990"/>
                  </a:lnTo>
                  <a:lnTo>
                    <a:pt x="0" y="0"/>
                  </a:lnTo>
                  <a:close/>
                </a:path>
              </a:pathLst>
            </a:custGeom>
            <a:blipFill>
              <a:blip r:embed="rId5"/>
              <a:stretch>
                <a:fillRect t="-26" r="-5" b="-20"/>
              </a:stretch>
            </a:blipFill>
          </p:spPr>
        </p:sp>
      </p:grpSp>
      <p:grpSp>
        <p:nvGrpSpPr>
          <p:cNvPr id="10" name="Group 10"/>
          <p:cNvGrpSpPr/>
          <p:nvPr/>
        </p:nvGrpSpPr>
        <p:grpSpPr>
          <a:xfrm>
            <a:off x="10989859" y="3251063"/>
            <a:ext cx="8662740" cy="8229600"/>
            <a:chOff x="0" y="0"/>
            <a:chExt cx="11550320" cy="10972800"/>
          </a:xfrm>
        </p:grpSpPr>
        <p:sp>
          <p:nvSpPr>
            <p:cNvPr id="11" name="Freeform 11"/>
            <p:cNvSpPr/>
            <p:nvPr/>
          </p:nvSpPr>
          <p:spPr>
            <a:xfrm>
              <a:off x="0" y="0"/>
              <a:ext cx="11550269" cy="10972800"/>
            </a:xfrm>
            <a:custGeom>
              <a:avLst/>
              <a:gdLst/>
              <a:ahLst/>
              <a:cxnLst/>
              <a:rect l="l" t="t" r="r" b="b"/>
              <a:pathLst>
                <a:path w="11550269" h="10972800">
                  <a:moveTo>
                    <a:pt x="0" y="0"/>
                  </a:moveTo>
                  <a:lnTo>
                    <a:pt x="11550269" y="0"/>
                  </a:lnTo>
                  <a:lnTo>
                    <a:pt x="11550269" y="10972800"/>
                  </a:lnTo>
                  <a:lnTo>
                    <a:pt x="0" y="10972800"/>
                  </a:lnTo>
                  <a:lnTo>
                    <a:pt x="0" y="0"/>
                  </a:lnTo>
                  <a:close/>
                </a:path>
              </a:pathLst>
            </a:custGeom>
            <a:blipFill>
              <a:blip r:embed="rId6"/>
              <a:stretch>
                <a:fillRect l="-67" r="-67"/>
              </a:stretch>
            </a:blipFill>
          </p:spPr>
        </p:sp>
      </p:grpSp>
      <p:grpSp>
        <p:nvGrpSpPr>
          <p:cNvPr id="12" name="Group 12"/>
          <p:cNvGrpSpPr/>
          <p:nvPr/>
        </p:nvGrpSpPr>
        <p:grpSpPr>
          <a:xfrm>
            <a:off x="-783126" y="0"/>
            <a:ext cx="4770968" cy="2433190"/>
            <a:chOff x="0" y="0"/>
            <a:chExt cx="6361290" cy="3244253"/>
          </a:xfrm>
        </p:grpSpPr>
        <p:sp>
          <p:nvSpPr>
            <p:cNvPr id="13" name="Freeform 13"/>
            <p:cNvSpPr/>
            <p:nvPr/>
          </p:nvSpPr>
          <p:spPr>
            <a:xfrm>
              <a:off x="0" y="0"/>
              <a:ext cx="6361303" cy="3244215"/>
            </a:xfrm>
            <a:custGeom>
              <a:avLst/>
              <a:gdLst/>
              <a:ahLst/>
              <a:cxnLst/>
              <a:rect l="l" t="t" r="r" b="b"/>
              <a:pathLst>
                <a:path w="6361303" h="3244215">
                  <a:moveTo>
                    <a:pt x="0" y="0"/>
                  </a:moveTo>
                  <a:lnTo>
                    <a:pt x="6361303" y="0"/>
                  </a:lnTo>
                  <a:lnTo>
                    <a:pt x="6361303" y="3244215"/>
                  </a:lnTo>
                  <a:lnTo>
                    <a:pt x="0" y="3244215"/>
                  </a:lnTo>
                  <a:lnTo>
                    <a:pt x="0" y="0"/>
                  </a:lnTo>
                  <a:close/>
                </a:path>
              </a:pathLst>
            </a:custGeom>
            <a:blipFill>
              <a:blip r:embed="rId7"/>
              <a:stretch>
                <a:fillRect t="-57" b="-58"/>
              </a:stretch>
            </a:blipFill>
          </p:spPr>
        </p:sp>
      </p:grpSp>
      <p:sp>
        <p:nvSpPr>
          <p:cNvPr id="14" name="Freeform 14"/>
          <p:cNvSpPr/>
          <p:nvPr/>
        </p:nvSpPr>
        <p:spPr>
          <a:xfrm>
            <a:off x="1369152" y="155467"/>
            <a:ext cx="15628610" cy="9102833"/>
          </a:xfrm>
          <a:custGeom>
            <a:avLst/>
            <a:gdLst/>
            <a:ahLst/>
            <a:cxnLst/>
            <a:rect l="l" t="t" r="r" b="b"/>
            <a:pathLst>
              <a:path w="15628610" h="9102833">
                <a:moveTo>
                  <a:pt x="0" y="0"/>
                </a:moveTo>
                <a:lnTo>
                  <a:pt x="15628611" y="0"/>
                </a:lnTo>
                <a:lnTo>
                  <a:pt x="15628611" y="9102833"/>
                </a:lnTo>
                <a:lnTo>
                  <a:pt x="0" y="9102833"/>
                </a:lnTo>
                <a:lnTo>
                  <a:pt x="0" y="0"/>
                </a:lnTo>
                <a:close/>
              </a:path>
            </a:pathLst>
          </a:custGeom>
          <a:blipFill>
            <a:blip r:embed="rId8">
              <a:extLst>
                <a:ext uri="{96DAC541-7B7A-43D3-8B79-37D633B846F1}">
                  <asvg:svgBlip xmlns:asvg="http://schemas.microsoft.com/office/drawing/2016/SVG/main" xmlns="" r:embed="rId9"/>
                </a:ext>
              </a:extLst>
            </a:blip>
            <a:stretch>
              <a:fillRect/>
            </a:stretch>
          </a:blipFill>
        </p:spPr>
      </p:sp>
      <p:pic>
        <p:nvPicPr>
          <p:cNvPr id="15" name="Picture 15">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10"/>
          <a:srcRect t="1678" b="1679"/>
          <a:stretch>
            <a:fillRect/>
          </a:stretch>
        </p:blipFill>
        <p:spPr>
          <a:xfrm>
            <a:off x="1525219" y="583663"/>
            <a:ext cx="15316486" cy="8431616"/>
          </a:xfrm>
          <a:prstGeom prst="rect">
            <a:avLst/>
          </a:prstGeom>
        </p:spPr>
      </p:pic>
      <p:grpSp>
        <p:nvGrpSpPr>
          <p:cNvPr id="16" name="Group 16"/>
          <p:cNvGrpSpPr/>
          <p:nvPr/>
        </p:nvGrpSpPr>
        <p:grpSpPr>
          <a:xfrm>
            <a:off x="1028700" y="8147514"/>
            <a:ext cx="2032730" cy="2221563"/>
            <a:chOff x="0" y="0"/>
            <a:chExt cx="2710307" cy="2962084"/>
          </a:xfrm>
        </p:grpSpPr>
        <p:sp>
          <p:nvSpPr>
            <p:cNvPr id="17" name="Freeform 17"/>
            <p:cNvSpPr/>
            <p:nvPr/>
          </p:nvSpPr>
          <p:spPr>
            <a:xfrm>
              <a:off x="0" y="0"/>
              <a:ext cx="2710307" cy="2962148"/>
            </a:xfrm>
            <a:custGeom>
              <a:avLst/>
              <a:gdLst/>
              <a:ahLst/>
              <a:cxnLst/>
              <a:rect l="l" t="t" r="r" b="b"/>
              <a:pathLst>
                <a:path w="2710307" h="2962148">
                  <a:moveTo>
                    <a:pt x="0" y="0"/>
                  </a:moveTo>
                  <a:lnTo>
                    <a:pt x="2710307" y="0"/>
                  </a:lnTo>
                  <a:lnTo>
                    <a:pt x="2710307" y="2962148"/>
                  </a:lnTo>
                  <a:lnTo>
                    <a:pt x="0" y="2962148"/>
                  </a:lnTo>
                  <a:lnTo>
                    <a:pt x="0" y="0"/>
                  </a:lnTo>
                  <a:close/>
                </a:path>
              </a:pathLst>
            </a:custGeom>
            <a:blipFill>
              <a:blip r:embed="rId11"/>
              <a:stretch>
                <a:fillRect b="2"/>
              </a:stretch>
            </a:blipFill>
          </p:spPr>
        </p:sp>
      </p:grpSp>
      <p:grpSp>
        <p:nvGrpSpPr>
          <p:cNvPr id="18" name="Group 18"/>
          <p:cNvGrpSpPr/>
          <p:nvPr/>
        </p:nvGrpSpPr>
        <p:grpSpPr>
          <a:xfrm>
            <a:off x="15883947" y="0"/>
            <a:ext cx="2750706" cy="2764526"/>
            <a:chOff x="0" y="0"/>
            <a:chExt cx="3667608" cy="3686035"/>
          </a:xfrm>
        </p:grpSpPr>
        <p:sp>
          <p:nvSpPr>
            <p:cNvPr id="19" name="Freeform 19"/>
            <p:cNvSpPr/>
            <p:nvPr/>
          </p:nvSpPr>
          <p:spPr>
            <a:xfrm>
              <a:off x="0" y="0"/>
              <a:ext cx="3667633" cy="3686048"/>
            </a:xfrm>
            <a:custGeom>
              <a:avLst/>
              <a:gdLst/>
              <a:ahLst/>
              <a:cxnLst/>
              <a:rect l="l" t="t" r="r" b="b"/>
              <a:pathLst>
                <a:path w="3667633" h="3686048">
                  <a:moveTo>
                    <a:pt x="0" y="0"/>
                  </a:moveTo>
                  <a:lnTo>
                    <a:pt x="3667633" y="0"/>
                  </a:lnTo>
                  <a:lnTo>
                    <a:pt x="3667633" y="3686048"/>
                  </a:lnTo>
                  <a:lnTo>
                    <a:pt x="0" y="3686048"/>
                  </a:lnTo>
                  <a:lnTo>
                    <a:pt x="0" y="0"/>
                  </a:lnTo>
                  <a:close/>
                </a:path>
              </a:pathLst>
            </a:custGeom>
            <a:blipFill>
              <a:blip r:embed="rId12"/>
              <a:stretch>
                <a:fillRect t="-159" b="-159"/>
              </a:stretch>
            </a:blipFill>
          </p:spPr>
        </p:sp>
      </p:grpSp>
      <p:grpSp>
        <p:nvGrpSpPr>
          <p:cNvPr id="20" name="Group 20"/>
          <p:cNvGrpSpPr/>
          <p:nvPr/>
        </p:nvGrpSpPr>
        <p:grpSpPr>
          <a:xfrm>
            <a:off x="668607" y="7589101"/>
            <a:ext cx="2255672" cy="1669199"/>
            <a:chOff x="0" y="0"/>
            <a:chExt cx="3007563" cy="2225599"/>
          </a:xfrm>
        </p:grpSpPr>
        <p:sp>
          <p:nvSpPr>
            <p:cNvPr id="21" name="Freeform 21"/>
            <p:cNvSpPr/>
            <p:nvPr/>
          </p:nvSpPr>
          <p:spPr>
            <a:xfrm>
              <a:off x="0" y="0"/>
              <a:ext cx="3007614" cy="2225548"/>
            </a:xfrm>
            <a:custGeom>
              <a:avLst/>
              <a:gdLst/>
              <a:ahLst/>
              <a:cxnLst/>
              <a:rect l="l" t="t" r="r" b="b"/>
              <a:pathLst>
                <a:path w="3007614" h="2225548">
                  <a:moveTo>
                    <a:pt x="0" y="0"/>
                  </a:moveTo>
                  <a:lnTo>
                    <a:pt x="3007614" y="0"/>
                  </a:lnTo>
                  <a:lnTo>
                    <a:pt x="3007614" y="2225548"/>
                  </a:lnTo>
                  <a:lnTo>
                    <a:pt x="0" y="2225548"/>
                  </a:lnTo>
                  <a:lnTo>
                    <a:pt x="0" y="0"/>
                  </a:lnTo>
                  <a:close/>
                </a:path>
              </a:pathLst>
            </a:custGeom>
            <a:blipFill>
              <a:blip r:embed="rId13"/>
              <a:stretch>
                <a:fillRect t="-392" r="1" b="-394"/>
              </a:stretch>
            </a:blipFill>
          </p:spPr>
        </p:sp>
      </p:grpSp>
    </p:spTree>
  </p:cSld>
  <p:clrMapOvr>
    <a:masterClrMapping/>
  </p:clrMapOvr>
  <p:timing>
    <p:tnLst>
      <p:par>
        <p:cTn id="1" dur="indefinite" restart="never" nodeType="tmRoot">
          <p:childTnLst>
            <p:video>
              <p:cMediaNode vol="100000">
                <p:cTn id="2" fill="hold" display="0">
                  <p:stCondLst>
                    <p:cond delay="indefinite"/>
                  </p:stCondLst>
                </p:cTn>
                <p:tgtEl>
                  <p:spTgt spid="15"/>
                </p:tgtEl>
              </p:cMediaNode>
            </p:vide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61132"/>
        </a:solidFill>
        <a:effectLst/>
      </p:bgPr>
    </p:bg>
    <p:spTree>
      <p:nvGrpSpPr>
        <p:cNvPr id="1" name=""/>
        <p:cNvGrpSpPr/>
        <p:nvPr/>
      </p:nvGrpSpPr>
      <p:grpSpPr>
        <a:xfrm>
          <a:off x="0" y="0"/>
          <a:ext cx="0" cy="0"/>
          <a:chOff x="0" y="0"/>
          <a:chExt cx="0" cy="0"/>
        </a:xfrm>
      </p:grpSpPr>
      <p:grpSp>
        <p:nvGrpSpPr>
          <p:cNvPr id="2" name="Group 2"/>
          <p:cNvGrpSpPr/>
          <p:nvPr/>
        </p:nvGrpSpPr>
        <p:grpSpPr>
          <a:xfrm>
            <a:off x="11622662" y="5755881"/>
            <a:ext cx="9555413" cy="8229600"/>
            <a:chOff x="0" y="0"/>
            <a:chExt cx="12740551" cy="10972800"/>
          </a:xfrm>
        </p:grpSpPr>
        <p:sp>
          <p:nvSpPr>
            <p:cNvPr id="3" name="Freeform 3"/>
            <p:cNvSpPr/>
            <p:nvPr/>
          </p:nvSpPr>
          <p:spPr>
            <a:xfrm flipH="1">
              <a:off x="0" y="0"/>
              <a:ext cx="12740513" cy="10972800"/>
            </a:xfrm>
            <a:custGeom>
              <a:avLst/>
              <a:gdLst/>
              <a:ahLst/>
              <a:cxnLst/>
              <a:rect l="l" t="t" r="r" b="b"/>
              <a:pathLst>
                <a:path w="12740513" h="10972800">
                  <a:moveTo>
                    <a:pt x="12740513" y="0"/>
                  </a:moveTo>
                  <a:lnTo>
                    <a:pt x="0" y="0"/>
                  </a:lnTo>
                  <a:lnTo>
                    <a:pt x="0" y="10972800"/>
                  </a:lnTo>
                  <a:lnTo>
                    <a:pt x="12740513" y="10972800"/>
                  </a:lnTo>
                  <a:lnTo>
                    <a:pt x="12740513" y="0"/>
                  </a:lnTo>
                  <a:close/>
                </a:path>
              </a:pathLst>
            </a:custGeom>
            <a:blipFill>
              <a:blip r:embed="rId2"/>
              <a:stretch>
                <a:fillRect l="-2" r="-3"/>
              </a:stretch>
            </a:blipFill>
          </p:spPr>
        </p:sp>
      </p:grpSp>
      <p:grpSp>
        <p:nvGrpSpPr>
          <p:cNvPr id="4" name="Group 4"/>
          <p:cNvGrpSpPr/>
          <p:nvPr/>
        </p:nvGrpSpPr>
        <p:grpSpPr>
          <a:xfrm>
            <a:off x="11408654" y="416319"/>
            <a:ext cx="7825149" cy="8841981"/>
            <a:chOff x="0" y="0"/>
            <a:chExt cx="10433533" cy="11789308"/>
          </a:xfrm>
        </p:grpSpPr>
        <p:sp>
          <p:nvSpPr>
            <p:cNvPr id="5" name="Freeform 5"/>
            <p:cNvSpPr/>
            <p:nvPr/>
          </p:nvSpPr>
          <p:spPr>
            <a:xfrm>
              <a:off x="0" y="0"/>
              <a:ext cx="10433558" cy="11789283"/>
            </a:xfrm>
            <a:custGeom>
              <a:avLst/>
              <a:gdLst/>
              <a:ahLst/>
              <a:cxnLst/>
              <a:rect l="l" t="t" r="r" b="b"/>
              <a:pathLst>
                <a:path w="10433558" h="11789283">
                  <a:moveTo>
                    <a:pt x="0" y="0"/>
                  </a:moveTo>
                  <a:lnTo>
                    <a:pt x="10433558" y="0"/>
                  </a:lnTo>
                  <a:lnTo>
                    <a:pt x="10433558" y="11789283"/>
                  </a:lnTo>
                  <a:lnTo>
                    <a:pt x="0" y="11789283"/>
                  </a:lnTo>
                  <a:lnTo>
                    <a:pt x="0" y="0"/>
                  </a:lnTo>
                  <a:close/>
                </a:path>
              </a:pathLst>
            </a:custGeom>
            <a:blipFill>
              <a:blip r:embed="rId3">
                <a:alphaModFix amt="80000"/>
              </a:blip>
              <a:stretch>
                <a:fillRect l="-10" r="-10"/>
              </a:stretch>
            </a:blipFill>
          </p:spPr>
        </p:sp>
      </p:grpSp>
      <p:grpSp>
        <p:nvGrpSpPr>
          <p:cNvPr id="6" name="Group 6"/>
          <p:cNvGrpSpPr/>
          <p:nvPr/>
        </p:nvGrpSpPr>
        <p:grpSpPr>
          <a:xfrm>
            <a:off x="14242085" y="1028700"/>
            <a:ext cx="2158289" cy="1982753"/>
            <a:chOff x="0" y="0"/>
            <a:chExt cx="2877718" cy="2643670"/>
          </a:xfrm>
        </p:grpSpPr>
        <p:sp>
          <p:nvSpPr>
            <p:cNvPr id="7" name="Freeform 7"/>
            <p:cNvSpPr/>
            <p:nvPr/>
          </p:nvSpPr>
          <p:spPr>
            <a:xfrm>
              <a:off x="0" y="0"/>
              <a:ext cx="2877693" cy="2643632"/>
            </a:xfrm>
            <a:custGeom>
              <a:avLst/>
              <a:gdLst/>
              <a:ahLst/>
              <a:cxnLst/>
              <a:rect l="l" t="t" r="r" b="b"/>
              <a:pathLst>
                <a:path w="2877693" h="2643632">
                  <a:moveTo>
                    <a:pt x="0" y="0"/>
                  </a:moveTo>
                  <a:lnTo>
                    <a:pt x="2877693" y="0"/>
                  </a:lnTo>
                  <a:lnTo>
                    <a:pt x="2877693" y="2643632"/>
                  </a:lnTo>
                  <a:lnTo>
                    <a:pt x="0" y="2643632"/>
                  </a:lnTo>
                  <a:lnTo>
                    <a:pt x="0" y="0"/>
                  </a:lnTo>
                  <a:close/>
                </a:path>
              </a:pathLst>
            </a:custGeom>
            <a:blipFill>
              <a:blip r:embed="rId4"/>
              <a:stretch>
                <a:fillRect t="-27" b="-28"/>
              </a:stretch>
            </a:blipFill>
          </p:spPr>
        </p:sp>
      </p:grpSp>
      <p:grpSp>
        <p:nvGrpSpPr>
          <p:cNvPr id="8" name="Group 8"/>
          <p:cNvGrpSpPr/>
          <p:nvPr/>
        </p:nvGrpSpPr>
        <p:grpSpPr>
          <a:xfrm>
            <a:off x="9725568" y="3594249"/>
            <a:ext cx="872671" cy="801691"/>
            <a:chOff x="0" y="0"/>
            <a:chExt cx="1163561" cy="1068921"/>
          </a:xfrm>
        </p:grpSpPr>
        <p:sp>
          <p:nvSpPr>
            <p:cNvPr id="9" name="Freeform 9"/>
            <p:cNvSpPr/>
            <p:nvPr/>
          </p:nvSpPr>
          <p:spPr>
            <a:xfrm>
              <a:off x="0" y="0"/>
              <a:ext cx="1163574" cy="1068959"/>
            </a:xfrm>
            <a:custGeom>
              <a:avLst/>
              <a:gdLst/>
              <a:ahLst/>
              <a:cxnLst/>
              <a:rect l="l" t="t" r="r" b="b"/>
              <a:pathLst>
                <a:path w="1163574" h="1068959">
                  <a:moveTo>
                    <a:pt x="0" y="0"/>
                  </a:moveTo>
                  <a:lnTo>
                    <a:pt x="1163574" y="0"/>
                  </a:lnTo>
                  <a:lnTo>
                    <a:pt x="1163574" y="1068959"/>
                  </a:lnTo>
                  <a:lnTo>
                    <a:pt x="0" y="1068959"/>
                  </a:lnTo>
                  <a:lnTo>
                    <a:pt x="0" y="0"/>
                  </a:lnTo>
                  <a:close/>
                </a:path>
              </a:pathLst>
            </a:custGeom>
            <a:blipFill>
              <a:blip r:embed="rId4"/>
              <a:stretch>
                <a:fillRect t="-27" r="1" b="-23"/>
              </a:stretch>
            </a:blipFill>
          </p:spPr>
        </p:sp>
      </p:grpSp>
      <p:grpSp>
        <p:nvGrpSpPr>
          <p:cNvPr id="10" name="Group 10"/>
          <p:cNvGrpSpPr/>
          <p:nvPr/>
        </p:nvGrpSpPr>
        <p:grpSpPr>
          <a:xfrm>
            <a:off x="8287969" y="8954948"/>
            <a:ext cx="660406" cy="606695"/>
            <a:chOff x="0" y="0"/>
            <a:chExt cx="880542" cy="808926"/>
          </a:xfrm>
        </p:grpSpPr>
        <p:sp>
          <p:nvSpPr>
            <p:cNvPr id="11" name="Freeform 11"/>
            <p:cNvSpPr/>
            <p:nvPr/>
          </p:nvSpPr>
          <p:spPr>
            <a:xfrm>
              <a:off x="0" y="0"/>
              <a:ext cx="880491" cy="808990"/>
            </a:xfrm>
            <a:custGeom>
              <a:avLst/>
              <a:gdLst/>
              <a:ahLst/>
              <a:cxnLst/>
              <a:rect l="l" t="t" r="r" b="b"/>
              <a:pathLst>
                <a:path w="880491" h="808990">
                  <a:moveTo>
                    <a:pt x="0" y="0"/>
                  </a:moveTo>
                  <a:lnTo>
                    <a:pt x="880491" y="0"/>
                  </a:lnTo>
                  <a:lnTo>
                    <a:pt x="880491" y="808990"/>
                  </a:lnTo>
                  <a:lnTo>
                    <a:pt x="0" y="808990"/>
                  </a:lnTo>
                  <a:lnTo>
                    <a:pt x="0" y="0"/>
                  </a:lnTo>
                  <a:close/>
                </a:path>
              </a:pathLst>
            </a:custGeom>
            <a:blipFill>
              <a:blip r:embed="rId4"/>
              <a:stretch>
                <a:fillRect t="-26" r="-5" b="-20"/>
              </a:stretch>
            </a:blipFill>
          </p:spPr>
        </p:sp>
      </p:grpSp>
      <p:sp>
        <p:nvSpPr>
          <p:cNvPr id="12" name="Freeform 12"/>
          <p:cNvSpPr/>
          <p:nvPr/>
        </p:nvSpPr>
        <p:spPr>
          <a:xfrm>
            <a:off x="362527" y="2278265"/>
            <a:ext cx="3086100" cy="1144534"/>
          </a:xfrm>
          <a:custGeom>
            <a:avLst/>
            <a:gdLst/>
            <a:ahLst/>
            <a:cxnLst/>
            <a:rect l="l" t="t" r="r" b="b"/>
            <a:pathLst>
              <a:path w="3086100" h="1144534">
                <a:moveTo>
                  <a:pt x="0" y="0"/>
                </a:moveTo>
                <a:lnTo>
                  <a:pt x="3086100" y="0"/>
                </a:lnTo>
                <a:lnTo>
                  <a:pt x="3086100" y="1144533"/>
                </a:lnTo>
                <a:lnTo>
                  <a:pt x="0" y="1144533"/>
                </a:lnTo>
                <a:lnTo>
                  <a:pt x="0" y="0"/>
                </a:lnTo>
                <a:close/>
              </a:path>
            </a:pathLst>
          </a:custGeom>
          <a:blipFill>
            <a:blip r:embed="rId5">
              <a:extLst>
                <a:ext uri="{96DAC541-7B7A-43D3-8B79-37D633B846F1}">
                  <asvg:svgBlip xmlns:asvg="http://schemas.microsoft.com/office/drawing/2016/SVG/main" xmlns="" r:embed="rId6"/>
                </a:ext>
              </a:extLst>
            </a:blip>
            <a:stretch>
              <a:fillRect/>
            </a:stretch>
          </a:blipFill>
        </p:spPr>
      </p:sp>
      <p:sp>
        <p:nvSpPr>
          <p:cNvPr id="13" name="TextBox 13"/>
          <p:cNvSpPr txBox="1"/>
          <p:nvPr/>
        </p:nvSpPr>
        <p:spPr>
          <a:xfrm>
            <a:off x="-669331" y="654690"/>
            <a:ext cx="12291993" cy="1846659"/>
          </a:xfrm>
          <a:prstGeom prst="rect">
            <a:avLst/>
          </a:prstGeom>
        </p:spPr>
        <p:txBody>
          <a:bodyPr wrap="square" lIns="0" tIns="0" rIns="0" bIns="0" rtlCol="0" anchor="t">
            <a:spAutoFit/>
          </a:bodyPr>
          <a:lstStyle/>
          <a:p>
            <a:pPr marL="2011541" lvl="2" indent="-670514" algn="l">
              <a:lnSpc>
                <a:spcPts val="7215"/>
              </a:lnSpc>
              <a:buAutoNum type="arabicPeriod"/>
            </a:pPr>
            <a:r>
              <a:rPr lang="en-US" sz="8799">
                <a:solidFill>
                  <a:srgbClr val="FFFFFF"/>
                </a:solidFill>
                <a:latin typeface="Baloo"/>
                <a:ea typeface="Baloo"/>
                <a:cs typeface="Baloo"/>
                <a:sym typeface="Baloo"/>
              </a:rPr>
              <a:t>GIAO TIẾP TRONG KHÔNG GIAN MẠNG</a:t>
            </a:r>
          </a:p>
        </p:txBody>
      </p:sp>
      <p:sp>
        <p:nvSpPr>
          <p:cNvPr id="14" name="TextBox 14"/>
          <p:cNvSpPr txBox="1"/>
          <p:nvPr/>
        </p:nvSpPr>
        <p:spPr>
          <a:xfrm>
            <a:off x="283798" y="2479690"/>
            <a:ext cx="3243558" cy="741683"/>
          </a:xfrm>
          <a:prstGeom prst="rect">
            <a:avLst/>
          </a:prstGeom>
        </p:spPr>
        <p:txBody>
          <a:bodyPr lIns="0" tIns="0" rIns="0" bIns="0" rtlCol="0" anchor="t">
            <a:spAutoFit/>
          </a:bodyPr>
          <a:lstStyle/>
          <a:p>
            <a:pPr algn="ctr">
              <a:lnSpc>
                <a:spcPts val="5319"/>
              </a:lnSpc>
            </a:pPr>
            <a:r>
              <a:rPr lang="en-US" sz="3798">
                <a:solidFill>
                  <a:srgbClr val="FFFFFF"/>
                </a:solidFill>
                <a:latin typeface="Baloo"/>
                <a:ea typeface="Baloo"/>
                <a:cs typeface="Baloo"/>
                <a:sym typeface="Baloo"/>
              </a:rPr>
              <a:t>A]. KHÁI NIỆM</a:t>
            </a:r>
          </a:p>
        </p:txBody>
      </p:sp>
      <p:sp>
        <p:nvSpPr>
          <p:cNvPr id="15" name="TextBox 15"/>
          <p:cNvSpPr txBox="1"/>
          <p:nvPr/>
        </p:nvSpPr>
        <p:spPr>
          <a:xfrm>
            <a:off x="450226" y="3036614"/>
            <a:ext cx="2784368" cy="371897"/>
          </a:xfrm>
          <a:prstGeom prst="rect">
            <a:avLst/>
          </a:prstGeom>
        </p:spPr>
        <p:txBody>
          <a:bodyPr wrap="square" lIns="0" tIns="0" rIns="0" bIns="0" rtlCol="0" anchor="t">
            <a:spAutoFit/>
          </a:bodyPr>
          <a:lstStyle/>
          <a:p>
            <a:pPr algn="ctr">
              <a:lnSpc>
                <a:spcPts val="2940"/>
              </a:lnSpc>
            </a:pPr>
            <a:r>
              <a:rPr lang="en-US" sz="2100">
                <a:solidFill>
                  <a:srgbClr val="B1BAC1"/>
                </a:solidFill>
                <a:latin typeface="Baloo"/>
                <a:ea typeface="Baloo"/>
                <a:cs typeface="Baloo"/>
                <a:sym typeface="Baloo"/>
              </a:rPr>
              <a:t>KEY </a:t>
            </a:r>
            <a:r>
              <a:rPr lang="en-US" sz="2100" smtClean="0">
                <a:solidFill>
                  <a:srgbClr val="B1BAC1"/>
                </a:solidFill>
                <a:latin typeface="Baloo"/>
                <a:ea typeface="Baloo"/>
                <a:cs typeface="Baloo"/>
                <a:sym typeface="Baloo"/>
              </a:rPr>
              <a:t>CONCEPTS</a:t>
            </a:r>
            <a:endParaRPr lang="en-US" sz="2100">
              <a:solidFill>
                <a:srgbClr val="B1BAC1"/>
              </a:solidFill>
              <a:latin typeface="Baloo"/>
              <a:ea typeface="Baloo"/>
              <a:cs typeface="Baloo"/>
              <a:sym typeface="Baloo"/>
            </a:endParaRPr>
          </a:p>
        </p:txBody>
      </p:sp>
      <p:sp>
        <p:nvSpPr>
          <p:cNvPr id="16" name="TextBox 16"/>
          <p:cNvSpPr txBox="1"/>
          <p:nvPr/>
        </p:nvSpPr>
        <p:spPr>
          <a:xfrm>
            <a:off x="362527" y="3516707"/>
            <a:ext cx="11825021" cy="3117218"/>
          </a:xfrm>
          <a:prstGeom prst="rect">
            <a:avLst/>
          </a:prstGeom>
        </p:spPr>
        <p:txBody>
          <a:bodyPr lIns="0" tIns="0" rIns="0" bIns="0" rtlCol="0" anchor="t">
            <a:spAutoFit/>
          </a:bodyPr>
          <a:lstStyle/>
          <a:p>
            <a:pPr algn="ctr">
              <a:lnSpc>
                <a:spcPts val="5319"/>
              </a:lnSpc>
            </a:pPr>
            <a:r>
              <a:rPr lang="en-US" sz="3798">
                <a:solidFill>
                  <a:srgbClr val="B1BAC1"/>
                </a:solidFill>
                <a:latin typeface="Baloo"/>
                <a:ea typeface="Baloo"/>
                <a:cs typeface="Baloo"/>
                <a:sym typeface="Baloo"/>
              </a:rPr>
              <a:t>Exchanging information, feelings and opinions online</a:t>
            </a:r>
          </a:p>
          <a:p>
            <a:pPr algn="ctr">
              <a:lnSpc>
                <a:spcPts val="5319"/>
              </a:lnSpc>
            </a:pPr>
            <a:r>
              <a:rPr lang="en-US" sz="3798">
                <a:solidFill>
                  <a:srgbClr val="FFFFFF"/>
                </a:solidFill>
                <a:latin typeface="Baloo"/>
                <a:ea typeface="Baloo"/>
                <a:cs typeface="Baloo"/>
                <a:sym typeface="Baloo"/>
              </a:rPr>
              <a:t>Hoạt động trao đổi thông tin, chia sẻ cảm xúc và quan điểm qua mạng xã hội, diễn đàn, email hay tin nhắn tức thời.</a:t>
            </a:r>
          </a:p>
          <a:p>
            <a:pPr algn="ctr">
              <a:lnSpc>
                <a:spcPts val="2798"/>
              </a:lnSpc>
            </a:pPr>
            <a:endParaRPr lang="en-US" sz="3798">
              <a:solidFill>
                <a:srgbClr val="FFFFFF"/>
              </a:solidFill>
              <a:latin typeface="Baloo"/>
              <a:ea typeface="Baloo"/>
              <a:cs typeface="Baloo"/>
              <a:sym typeface="Baloo"/>
            </a:endParaRPr>
          </a:p>
        </p:txBody>
      </p:sp>
      <p:sp>
        <p:nvSpPr>
          <p:cNvPr id="17" name="Freeform 17"/>
          <p:cNvSpPr/>
          <p:nvPr/>
        </p:nvSpPr>
        <p:spPr>
          <a:xfrm>
            <a:off x="450226" y="5869327"/>
            <a:ext cx="4731374" cy="1681499"/>
          </a:xfrm>
          <a:custGeom>
            <a:avLst/>
            <a:gdLst/>
            <a:ahLst/>
            <a:cxnLst/>
            <a:rect l="l" t="t" r="r" b="b"/>
            <a:pathLst>
              <a:path w="5214433" h="1497187">
                <a:moveTo>
                  <a:pt x="0" y="0"/>
                </a:moveTo>
                <a:lnTo>
                  <a:pt x="5214433" y="0"/>
                </a:lnTo>
                <a:lnTo>
                  <a:pt x="5214433" y="1497188"/>
                </a:lnTo>
                <a:lnTo>
                  <a:pt x="0" y="1497188"/>
                </a:lnTo>
                <a:lnTo>
                  <a:pt x="0" y="0"/>
                </a:lnTo>
                <a:close/>
              </a:path>
            </a:pathLst>
          </a:custGeom>
          <a:blipFill>
            <a:blip r:embed="rId7">
              <a:extLst>
                <a:ext uri="{96DAC541-7B7A-43D3-8B79-37D633B846F1}">
                  <asvg:svgBlip xmlns:asvg="http://schemas.microsoft.com/office/drawing/2016/SVG/main" xmlns="" r:embed="rId8"/>
                </a:ext>
              </a:extLst>
            </a:blip>
            <a:stretch>
              <a:fillRect/>
            </a:stretch>
          </a:blipFill>
        </p:spPr>
      </p:sp>
      <p:sp>
        <p:nvSpPr>
          <p:cNvPr id="18" name="TextBox 18"/>
          <p:cNvSpPr txBox="1"/>
          <p:nvPr/>
        </p:nvSpPr>
        <p:spPr>
          <a:xfrm>
            <a:off x="177490" y="6162030"/>
            <a:ext cx="5121817" cy="1300815"/>
          </a:xfrm>
          <a:prstGeom prst="rect">
            <a:avLst/>
          </a:prstGeom>
        </p:spPr>
        <p:txBody>
          <a:bodyPr wrap="square" lIns="0" tIns="0" rIns="0" bIns="0" rtlCol="0" anchor="t">
            <a:spAutoFit/>
          </a:bodyPr>
          <a:lstStyle/>
          <a:p>
            <a:pPr algn="ctr">
              <a:lnSpc>
                <a:spcPts val="5038"/>
              </a:lnSpc>
            </a:pPr>
            <a:r>
              <a:rPr lang="en-US" sz="3599">
                <a:solidFill>
                  <a:srgbClr val="FFFFFF"/>
                </a:solidFill>
                <a:latin typeface="Baloo"/>
                <a:ea typeface="Baloo"/>
                <a:cs typeface="Baloo"/>
                <a:sym typeface="Baloo"/>
              </a:rPr>
              <a:t>Netiquette (Văn hóa mạng)</a:t>
            </a:r>
          </a:p>
        </p:txBody>
      </p:sp>
      <p:sp>
        <p:nvSpPr>
          <p:cNvPr id="19" name="TextBox 19"/>
          <p:cNvSpPr txBox="1"/>
          <p:nvPr/>
        </p:nvSpPr>
        <p:spPr>
          <a:xfrm>
            <a:off x="85410" y="7664271"/>
            <a:ext cx="16405117" cy="2432685"/>
          </a:xfrm>
          <a:prstGeom prst="rect">
            <a:avLst/>
          </a:prstGeom>
        </p:spPr>
        <p:txBody>
          <a:bodyPr lIns="0" tIns="0" rIns="0" bIns="0" rtlCol="0" anchor="t">
            <a:spAutoFit/>
          </a:bodyPr>
          <a:lstStyle/>
          <a:p>
            <a:pPr algn="ctr">
              <a:lnSpc>
                <a:spcPts val="5320"/>
              </a:lnSpc>
            </a:pPr>
            <a:r>
              <a:rPr lang="en-US" sz="3800">
                <a:solidFill>
                  <a:srgbClr val="B1BAC1"/>
                </a:solidFill>
                <a:latin typeface="Baloo"/>
                <a:ea typeface="Baloo"/>
                <a:cs typeface="Baloo"/>
                <a:sym typeface="Baloo"/>
              </a:rPr>
              <a:t>Rules the online community follows to keep digital space healthy and civil</a:t>
            </a:r>
          </a:p>
          <a:p>
            <a:pPr algn="ctr">
              <a:lnSpc>
                <a:spcPts val="5319"/>
              </a:lnSpc>
            </a:pPr>
            <a:r>
              <a:rPr lang="en-US" sz="3798">
                <a:solidFill>
                  <a:srgbClr val="FFFFFF"/>
                </a:solidFill>
                <a:latin typeface="Baloo"/>
                <a:ea typeface="Baloo"/>
                <a:cs typeface="Baloo"/>
                <a:sym typeface="Baloo"/>
              </a:rPr>
              <a:t>Hệ thống quy tắc ứng xử và chuẩn mực đạo đức được cộng đồng mạng thừa nhận, tự giác tuân thủ để giữ môi trường số văn minh.</a:t>
            </a:r>
          </a:p>
          <a:p>
            <a:pPr algn="ctr">
              <a:lnSpc>
                <a:spcPts val="2658"/>
              </a:lnSpc>
            </a:pPr>
            <a:endParaRPr lang="en-US" sz="3798">
              <a:solidFill>
                <a:srgbClr val="FFFFFF"/>
              </a:solidFill>
              <a:latin typeface="Baloo"/>
              <a:ea typeface="Baloo"/>
              <a:cs typeface="Baloo"/>
              <a:sym typeface="Baloo"/>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061132"/>
        </a:solidFill>
        <a:effectLst/>
      </p:bgPr>
    </p:bg>
    <p:spTree>
      <p:nvGrpSpPr>
        <p:cNvPr id="1" name=""/>
        <p:cNvGrpSpPr/>
        <p:nvPr/>
      </p:nvGrpSpPr>
      <p:grpSpPr>
        <a:xfrm>
          <a:off x="0" y="0"/>
          <a:ext cx="0" cy="0"/>
          <a:chOff x="0" y="0"/>
          <a:chExt cx="0" cy="0"/>
        </a:xfrm>
      </p:grpSpPr>
      <p:grpSp>
        <p:nvGrpSpPr>
          <p:cNvPr id="2" name="Group 2"/>
          <p:cNvGrpSpPr/>
          <p:nvPr/>
        </p:nvGrpSpPr>
        <p:grpSpPr>
          <a:xfrm rot="9729240">
            <a:off x="-5530806" y="-4932064"/>
            <a:ext cx="10791787" cy="9294428"/>
            <a:chOff x="0" y="0"/>
            <a:chExt cx="14389049" cy="12392571"/>
          </a:xfrm>
        </p:grpSpPr>
        <p:sp>
          <p:nvSpPr>
            <p:cNvPr id="3" name="Freeform 3"/>
            <p:cNvSpPr/>
            <p:nvPr/>
          </p:nvSpPr>
          <p:spPr>
            <a:xfrm>
              <a:off x="0" y="0"/>
              <a:ext cx="14389100" cy="12392533"/>
            </a:xfrm>
            <a:custGeom>
              <a:avLst/>
              <a:gdLst/>
              <a:ahLst/>
              <a:cxnLst/>
              <a:rect l="l" t="t" r="r" b="b"/>
              <a:pathLst>
                <a:path w="14389100" h="12392533">
                  <a:moveTo>
                    <a:pt x="0" y="0"/>
                  </a:moveTo>
                  <a:lnTo>
                    <a:pt x="14389100" y="0"/>
                  </a:lnTo>
                  <a:lnTo>
                    <a:pt x="14389100" y="12392533"/>
                  </a:lnTo>
                  <a:lnTo>
                    <a:pt x="0" y="12392533"/>
                  </a:lnTo>
                  <a:lnTo>
                    <a:pt x="0" y="0"/>
                  </a:lnTo>
                  <a:close/>
                </a:path>
              </a:pathLst>
            </a:custGeom>
            <a:blipFill>
              <a:blip r:embed="rId2"/>
              <a:stretch>
                <a:fillRect l="-3" r="-2"/>
              </a:stretch>
            </a:blipFill>
          </p:spPr>
        </p:sp>
      </p:grpSp>
      <p:grpSp>
        <p:nvGrpSpPr>
          <p:cNvPr id="4" name="Group 4"/>
          <p:cNvGrpSpPr/>
          <p:nvPr/>
        </p:nvGrpSpPr>
        <p:grpSpPr>
          <a:xfrm>
            <a:off x="9686782" y="482308"/>
            <a:ext cx="1828762" cy="1680020"/>
            <a:chOff x="0" y="0"/>
            <a:chExt cx="2438349" cy="2240026"/>
          </a:xfrm>
        </p:grpSpPr>
        <p:sp>
          <p:nvSpPr>
            <p:cNvPr id="5" name="Freeform 5"/>
            <p:cNvSpPr/>
            <p:nvPr/>
          </p:nvSpPr>
          <p:spPr>
            <a:xfrm>
              <a:off x="0" y="0"/>
              <a:ext cx="2438400" cy="2240026"/>
            </a:xfrm>
            <a:custGeom>
              <a:avLst/>
              <a:gdLst/>
              <a:ahLst/>
              <a:cxnLst/>
              <a:rect l="l" t="t" r="r" b="b"/>
              <a:pathLst>
                <a:path w="2438400" h="2240026">
                  <a:moveTo>
                    <a:pt x="0" y="0"/>
                  </a:moveTo>
                  <a:lnTo>
                    <a:pt x="2438400" y="0"/>
                  </a:lnTo>
                  <a:lnTo>
                    <a:pt x="2438400" y="2240026"/>
                  </a:lnTo>
                  <a:lnTo>
                    <a:pt x="0" y="2240026"/>
                  </a:lnTo>
                  <a:lnTo>
                    <a:pt x="0" y="0"/>
                  </a:lnTo>
                  <a:close/>
                </a:path>
              </a:pathLst>
            </a:custGeom>
            <a:blipFill>
              <a:blip r:embed="rId3"/>
              <a:stretch>
                <a:fillRect t="-27" r="2" b="-27"/>
              </a:stretch>
            </a:blipFill>
          </p:spPr>
        </p:sp>
      </p:grpSp>
      <p:grpSp>
        <p:nvGrpSpPr>
          <p:cNvPr id="6" name="Group 6"/>
          <p:cNvGrpSpPr/>
          <p:nvPr/>
        </p:nvGrpSpPr>
        <p:grpSpPr>
          <a:xfrm>
            <a:off x="9472184" y="4952352"/>
            <a:ext cx="914381" cy="840010"/>
            <a:chOff x="0" y="0"/>
            <a:chExt cx="1219175" cy="1120013"/>
          </a:xfrm>
        </p:grpSpPr>
        <p:sp>
          <p:nvSpPr>
            <p:cNvPr id="7" name="Freeform 7"/>
            <p:cNvSpPr/>
            <p:nvPr/>
          </p:nvSpPr>
          <p:spPr>
            <a:xfrm>
              <a:off x="0" y="0"/>
              <a:ext cx="1219200" cy="1120013"/>
            </a:xfrm>
            <a:custGeom>
              <a:avLst/>
              <a:gdLst/>
              <a:ahLst/>
              <a:cxnLst/>
              <a:rect l="l" t="t" r="r" b="b"/>
              <a:pathLst>
                <a:path w="1219200" h="1120013">
                  <a:moveTo>
                    <a:pt x="0" y="0"/>
                  </a:moveTo>
                  <a:lnTo>
                    <a:pt x="1219200" y="0"/>
                  </a:lnTo>
                  <a:lnTo>
                    <a:pt x="1219200" y="1120013"/>
                  </a:lnTo>
                  <a:lnTo>
                    <a:pt x="0" y="1120013"/>
                  </a:lnTo>
                  <a:lnTo>
                    <a:pt x="0" y="0"/>
                  </a:lnTo>
                  <a:close/>
                </a:path>
              </a:pathLst>
            </a:custGeom>
            <a:blipFill>
              <a:blip r:embed="rId3"/>
              <a:stretch>
                <a:fillRect t="-27" r="2" b="-27"/>
              </a:stretch>
            </a:blipFill>
          </p:spPr>
        </p:sp>
      </p:grpSp>
      <p:grpSp>
        <p:nvGrpSpPr>
          <p:cNvPr id="8" name="Group 8"/>
          <p:cNvGrpSpPr/>
          <p:nvPr/>
        </p:nvGrpSpPr>
        <p:grpSpPr>
          <a:xfrm>
            <a:off x="3552634" y="6605102"/>
            <a:ext cx="914381" cy="840010"/>
            <a:chOff x="0" y="0"/>
            <a:chExt cx="1219175" cy="1120013"/>
          </a:xfrm>
        </p:grpSpPr>
        <p:sp>
          <p:nvSpPr>
            <p:cNvPr id="9" name="Freeform 9"/>
            <p:cNvSpPr/>
            <p:nvPr/>
          </p:nvSpPr>
          <p:spPr>
            <a:xfrm>
              <a:off x="0" y="0"/>
              <a:ext cx="1219200" cy="1120013"/>
            </a:xfrm>
            <a:custGeom>
              <a:avLst/>
              <a:gdLst/>
              <a:ahLst/>
              <a:cxnLst/>
              <a:rect l="l" t="t" r="r" b="b"/>
              <a:pathLst>
                <a:path w="1219200" h="1120013">
                  <a:moveTo>
                    <a:pt x="0" y="0"/>
                  </a:moveTo>
                  <a:lnTo>
                    <a:pt x="1219200" y="0"/>
                  </a:lnTo>
                  <a:lnTo>
                    <a:pt x="1219200" y="1120013"/>
                  </a:lnTo>
                  <a:lnTo>
                    <a:pt x="0" y="1120013"/>
                  </a:lnTo>
                  <a:lnTo>
                    <a:pt x="0" y="0"/>
                  </a:lnTo>
                  <a:close/>
                </a:path>
              </a:pathLst>
            </a:custGeom>
            <a:blipFill>
              <a:blip r:embed="rId3"/>
              <a:stretch>
                <a:fillRect t="-27" r="2" b="-27"/>
              </a:stretch>
            </a:blipFill>
          </p:spPr>
        </p:sp>
      </p:grpSp>
      <p:sp>
        <p:nvSpPr>
          <p:cNvPr id="10" name="TextBox 10"/>
          <p:cNvSpPr txBox="1"/>
          <p:nvPr/>
        </p:nvSpPr>
        <p:spPr>
          <a:xfrm>
            <a:off x="255480" y="-47111"/>
            <a:ext cx="16721614" cy="3313500"/>
          </a:xfrm>
          <a:prstGeom prst="rect">
            <a:avLst/>
          </a:prstGeom>
        </p:spPr>
        <p:txBody>
          <a:bodyPr lIns="0" tIns="0" rIns="0" bIns="0" rtlCol="0" anchor="t">
            <a:spAutoFit/>
          </a:bodyPr>
          <a:lstStyle/>
          <a:p>
            <a:pPr algn="ctr">
              <a:lnSpc>
                <a:spcPts val="12666"/>
              </a:lnSpc>
            </a:pPr>
            <a:r>
              <a:rPr lang="en-US" sz="9047">
                <a:solidFill>
                  <a:srgbClr val="FFFFFF"/>
                </a:solidFill>
                <a:latin typeface="Baloo"/>
                <a:ea typeface="Baloo"/>
                <a:cs typeface="Baloo"/>
                <a:sym typeface="Baloo"/>
              </a:rPr>
              <a:t>b. </a:t>
            </a:r>
            <a:r>
              <a:rPr lang="en-US" sz="9047">
                <a:solidFill>
                  <a:srgbClr val="F9CAF8"/>
                </a:solidFill>
                <a:latin typeface="Baloo"/>
                <a:ea typeface="Baloo"/>
                <a:cs typeface="Baloo"/>
                <a:sym typeface="Baloo"/>
              </a:rPr>
              <a:t>Ưu điểm</a:t>
            </a:r>
            <a:r>
              <a:rPr lang="en-US" sz="9047">
                <a:solidFill>
                  <a:srgbClr val="FFFFFF"/>
                </a:solidFill>
                <a:latin typeface="Baloo"/>
                <a:ea typeface="Baloo"/>
                <a:cs typeface="Baloo"/>
                <a:sym typeface="Baloo"/>
              </a:rPr>
              <a:t> của giao tiếp trong không gian mạng</a:t>
            </a:r>
          </a:p>
        </p:txBody>
      </p:sp>
      <p:sp>
        <p:nvSpPr>
          <p:cNvPr id="11" name="TextBox 11"/>
          <p:cNvSpPr txBox="1"/>
          <p:nvPr/>
        </p:nvSpPr>
        <p:spPr>
          <a:xfrm>
            <a:off x="3971734" y="3040761"/>
            <a:ext cx="8836639" cy="872034"/>
          </a:xfrm>
          <a:prstGeom prst="rect">
            <a:avLst/>
          </a:prstGeom>
        </p:spPr>
        <p:txBody>
          <a:bodyPr wrap="square" lIns="0" tIns="0" rIns="0" bIns="0" rtlCol="0" anchor="t">
            <a:spAutoFit/>
          </a:bodyPr>
          <a:lstStyle/>
          <a:p>
            <a:pPr algn="ctr">
              <a:lnSpc>
                <a:spcPts val="3359"/>
              </a:lnSpc>
            </a:pPr>
            <a:r>
              <a:rPr lang="en-US" sz="3600">
                <a:solidFill>
                  <a:srgbClr val="B1BAC1"/>
                </a:solidFill>
                <a:latin typeface="Baloo"/>
                <a:ea typeface="Baloo"/>
                <a:cs typeface="Baloo"/>
                <a:sym typeface="Baloo"/>
              </a:rPr>
              <a:t>Advantages of Communication in Cyberspace</a:t>
            </a:r>
          </a:p>
        </p:txBody>
      </p:sp>
      <p:sp>
        <p:nvSpPr>
          <p:cNvPr id="12" name="TextBox 12"/>
          <p:cNvSpPr txBox="1"/>
          <p:nvPr/>
        </p:nvSpPr>
        <p:spPr>
          <a:xfrm>
            <a:off x="6629400" y="8755482"/>
            <a:ext cx="4612034" cy="923330"/>
          </a:xfrm>
          <a:prstGeom prst="rect">
            <a:avLst/>
          </a:prstGeom>
        </p:spPr>
        <p:txBody>
          <a:bodyPr wrap="square" lIns="0" tIns="0" rIns="0" bIns="0" rtlCol="0" anchor="t">
            <a:spAutoFit/>
          </a:bodyPr>
          <a:lstStyle/>
          <a:p>
            <a:pPr algn="ctr">
              <a:lnSpc>
                <a:spcPts val="3640"/>
              </a:lnSpc>
            </a:pPr>
            <a:r>
              <a:rPr lang="en-US" sz="3600">
                <a:solidFill>
                  <a:srgbClr val="B1BAC1"/>
                </a:solidFill>
                <a:latin typeface="Baloo"/>
                <a:ea typeface="Baloo"/>
                <a:cs typeface="Baloo"/>
                <a:sym typeface="Baloo"/>
              </a:rPr>
              <a:t>Diverse communication tools</a:t>
            </a:r>
          </a:p>
        </p:txBody>
      </p:sp>
      <p:grpSp>
        <p:nvGrpSpPr>
          <p:cNvPr id="13" name="Group 13"/>
          <p:cNvGrpSpPr/>
          <p:nvPr/>
        </p:nvGrpSpPr>
        <p:grpSpPr>
          <a:xfrm>
            <a:off x="11593067" y="2695985"/>
            <a:ext cx="10567702" cy="8229600"/>
            <a:chOff x="0" y="0"/>
            <a:chExt cx="14090269" cy="10972800"/>
          </a:xfrm>
        </p:grpSpPr>
        <p:sp>
          <p:nvSpPr>
            <p:cNvPr id="14" name="Freeform 14"/>
            <p:cNvSpPr/>
            <p:nvPr/>
          </p:nvSpPr>
          <p:spPr>
            <a:xfrm>
              <a:off x="0" y="0"/>
              <a:ext cx="14090269" cy="10972800"/>
            </a:xfrm>
            <a:custGeom>
              <a:avLst/>
              <a:gdLst/>
              <a:ahLst/>
              <a:cxnLst/>
              <a:rect l="l" t="t" r="r" b="b"/>
              <a:pathLst>
                <a:path w="14090269" h="10972800">
                  <a:moveTo>
                    <a:pt x="0" y="0"/>
                  </a:moveTo>
                  <a:lnTo>
                    <a:pt x="14090269" y="0"/>
                  </a:lnTo>
                  <a:lnTo>
                    <a:pt x="14090269" y="10972800"/>
                  </a:lnTo>
                  <a:lnTo>
                    <a:pt x="0" y="10972800"/>
                  </a:lnTo>
                  <a:lnTo>
                    <a:pt x="0" y="0"/>
                  </a:lnTo>
                  <a:close/>
                </a:path>
              </a:pathLst>
            </a:custGeom>
            <a:blipFill>
              <a:blip r:embed="rId4">
                <a:alphaModFix amt="84000"/>
              </a:blip>
              <a:stretch>
                <a:fillRect t="-37" b="-37"/>
              </a:stretch>
            </a:blipFill>
          </p:spPr>
        </p:sp>
      </p:grpSp>
      <p:sp>
        <p:nvSpPr>
          <p:cNvPr id="15" name="Freeform 15"/>
          <p:cNvSpPr/>
          <p:nvPr/>
        </p:nvSpPr>
        <p:spPr>
          <a:xfrm>
            <a:off x="42339" y="4168788"/>
            <a:ext cx="5527453" cy="1203579"/>
          </a:xfrm>
          <a:custGeom>
            <a:avLst/>
            <a:gdLst/>
            <a:ahLst/>
            <a:cxnLst/>
            <a:rect l="l" t="t" r="r" b="b"/>
            <a:pathLst>
              <a:path w="5527453" h="1203579">
                <a:moveTo>
                  <a:pt x="0" y="0"/>
                </a:moveTo>
                <a:lnTo>
                  <a:pt x="5527452" y="0"/>
                </a:lnTo>
                <a:lnTo>
                  <a:pt x="5527452" y="1203579"/>
                </a:lnTo>
                <a:lnTo>
                  <a:pt x="0" y="1203579"/>
                </a:lnTo>
                <a:lnTo>
                  <a:pt x="0" y="0"/>
                </a:lnTo>
                <a:close/>
              </a:path>
            </a:pathLst>
          </a:custGeom>
          <a:blipFill>
            <a:blip r:embed="rId5">
              <a:extLst>
                <a:ext uri="{96DAC541-7B7A-43D3-8B79-37D633B846F1}">
                  <asvg:svgBlip xmlns:asvg="http://schemas.microsoft.com/office/drawing/2016/SVG/main" xmlns="" r:embed="rId6"/>
                </a:ext>
              </a:extLst>
            </a:blip>
            <a:stretch>
              <a:fillRect/>
            </a:stretch>
          </a:blipFill>
        </p:spPr>
      </p:sp>
      <p:sp>
        <p:nvSpPr>
          <p:cNvPr id="16" name="TextBox 16"/>
          <p:cNvSpPr txBox="1"/>
          <p:nvPr/>
        </p:nvSpPr>
        <p:spPr>
          <a:xfrm>
            <a:off x="240458" y="4513578"/>
            <a:ext cx="5039620" cy="741683"/>
          </a:xfrm>
          <a:prstGeom prst="rect">
            <a:avLst/>
          </a:prstGeom>
        </p:spPr>
        <p:txBody>
          <a:bodyPr lIns="0" tIns="0" rIns="0" bIns="0" rtlCol="0" anchor="t">
            <a:spAutoFit/>
          </a:bodyPr>
          <a:lstStyle/>
          <a:p>
            <a:pPr algn="ctr">
              <a:lnSpc>
                <a:spcPts val="5319"/>
              </a:lnSpc>
            </a:pPr>
            <a:r>
              <a:rPr lang="en-US" sz="3798">
                <a:solidFill>
                  <a:srgbClr val="FFFFFF"/>
                </a:solidFill>
                <a:latin typeface="Baloo"/>
                <a:ea typeface="Baloo"/>
                <a:cs typeface="Baloo"/>
                <a:sym typeface="Baloo"/>
              </a:rPr>
              <a:t>1. Thuận tiện, linh hoạt:</a:t>
            </a:r>
          </a:p>
        </p:txBody>
      </p:sp>
      <p:sp>
        <p:nvSpPr>
          <p:cNvPr id="17" name="TextBox 17"/>
          <p:cNvSpPr txBox="1"/>
          <p:nvPr/>
        </p:nvSpPr>
        <p:spPr>
          <a:xfrm>
            <a:off x="5722191" y="4567552"/>
            <a:ext cx="5019940" cy="484748"/>
          </a:xfrm>
          <a:prstGeom prst="rect">
            <a:avLst/>
          </a:prstGeom>
        </p:spPr>
        <p:txBody>
          <a:bodyPr wrap="square" lIns="0" tIns="0" rIns="0" bIns="0" rtlCol="0" anchor="t">
            <a:spAutoFit/>
          </a:bodyPr>
          <a:lstStyle/>
          <a:p>
            <a:pPr algn="ctr">
              <a:lnSpc>
                <a:spcPts val="3638"/>
              </a:lnSpc>
            </a:pPr>
            <a:r>
              <a:rPr lang="en-US" sz="3600">
                <a:solidFill>
                  <a:srgbClr val="B1BAC1"/>
                </a:solidFill>
                <a:latin typeface="Baloo"/>
                <a:ea typeface="Baloo"/>
                <a:cs typeface="Baloo"/>
                <a:sym typeface="Baloo"/>
              </a:rPr>
              <a:t>Convenient and Flexible</a:t>
            </a:r>
          </a:p>
        </p:txBody>
      </p:sp>
      <p:sp>
        <p:nvSpPr>
          <p:cNvPr id="18" name="TextBox 18"/>
          <p:cNvSpPr txBox="1"/>
          <p:nvPr/>
        </p:nvSpPr>
        <p:spPr>
          <a:xfrm>
            <a:off x="6324600" y="6150092"/>
            <a:ext cx="5606358" cy="461665"/>
          </a:xfrm>
          <a:prstGeom prst="rect">
            <a:avLst/>
          </a:prstGeom>
        </p:spPr>
        <p:txBody>
          <a:bodyPr wrap="square" lIns="0" tIns="0" rIns="0" bIns="0" rtlCol="0" anchor="t">
            <a:spAutoFit/>
          </a:bodyPr>
          <a:lstStyle/>
          <a:p>
            <a:pPr algn="ctr">
              <a:lnSpc>
                <a:spcPts val="3640"/>
              </a:lnSpc>
            </a:pPr>
            <a:r>
              <a:rPr lang="en-US" sz="3600">
                <a:solidFill>
                  <a:srgbClr val="B1BAC1"/>
                </a:solidFill>
                <a:latin typeface="Baloo"/>
                <a:ea typeface="Baloo"/>
                <a:cs typeface="Baloo"/>
                <a:sym typeface="Baloo"/>
              </a:rPr>
              <a:t>save time and money</a:t>
            </a:r>
          </a:p>
        </p:txBody>
      </p:sp>
      <p:sp>
        <p:nvSpPr>
          <p:cNvPr id="19" name="TextBox 19"/>
          <p:cNvSpPr txBox="1"/>
          <p:nvPr/>
        </p:nvSpPr>
        <p:spPr>
          <a:xfrm>
            <a:off x="5722191" y="7596732"/>
            <a:ext cx="6072854" cy="461665"/>
          </a:xfrm>
          <a:prstGeom prst="rect">
            <a:avLst/>
          </a:prstGeom>
        </p:spPr>
        <p:txBody>
          <a:bodyPr wrap="square" lIns="0" tIns="0" rIns="0" bIns="0" rtlCol="0" anchor="t">
            <a:spAutoFit/>
          </a:bodyPr>
          <a:lstStyle/>
          <a:p>
            <a:pPr algn="ctr">
              <a:lnSpc>
                <a:spcPts val="3638"/>
              </a:lnSpc>
            </a:pPr>
            <a:r>
              <a:rPr lang="en-US" sz="3600">
                <a:solidFill>
                  <a:srgbClr val="B1BAC1"/>
                </a:solidFill>
                <a:latin typeface="Baloo"/>
                <a:ea typeface="Baloo"/>
                <a:cs typeface="Baloo"/>
                <a:sym typeface="Baloo"/>
              </a:rPr>
              <a:t>Expand social connections</a:t>
            </a:r>
          </a:p>
        </p:txBody>
      </p:sp>
      <p:sp>
        <p:nvSpPr>
          <p:cNvPr id="20" name="Freeform 20"/>
          <p:cNvSpPr/>
          <p:nvPr/>
        </p:nvSpPr>
        <p:spPr>
          <a:xfrm>
            <a:off x="11611" y="7066778"/>
            <a:ext cx="5815765" cy="1180128"/>
          </a:xfrm>
          <a:custGeom>
            <a:avLst/>
            <a:gdLst/>
            <a:ahLst/>
            <a:cxnLst/>
            <a:rect l="l" t="t" r="r" b="b"/>
            <a:pathLst>
              <a:path w="5815765" h="1180128">
                <a:moveTo>
                  <a:pt x="0" y="0"/>
                </a:moveTo>
                <a:lnTo>
                  <a:pt x="5815765" y="0"/>
                </a:lnTo>
                <a:lnTo>
                  <a:pt x="5815765" y="1180129"/>
                </a:lnTo>
                <a:lnTo>
                  <a:pt x="0" y="1180129"/>
                </a:lnTo>
                <a:lnTo>
                  <a:pt x="0" y="0"/>
                </a:lnTo>
                <a:close/>
              </a:path>
            </a:pathLst>
          </a:custGeom>
          <a:blipFill>
            <a:blip r:embed="rId7">
              <a:extLst>
                <a:ext uri="{96DAC541-7B7A-43D3-8B79-37D633B846F1}">
                  <asvg:svgBlip xmlns:asvg="http://schemas.microsoft.com/office/drawing/2016/SVG/main" xmlns="" r:embed="rId8"/>
                </a:ext>
              </a:extLst>
            </a:blip>
            <a:stretch>
              <a:fillRect/>
            </a:stretch>
          </a:blipFill>
        </p:spPr>
      </p:sp>
      <p:sp>
        <p:nvSpPr>
          <p:cNvPr id="21" name="Freeform 21"/>
          <p:cNvSpPr/>
          <p:nvPr/>
        </p:nvSpPr>
        <p:spPr>
          <a:xfrm>
            <a:off x="11611" y="5607206"/>
            <a:ext cx="6714411" cy="1203579"/>
          </a:xfrm>
          <a:custGeom>
            <a:avLst/>
            <a:gdLst/>
            <a:ahLst/>
            <a:cxnLst/>
            <a:rect l="l" t="t" r="r" b="b"/>
            <a:pathLst>
              <a:path w="6714411" h="1203579">
                <a:moveTo>
                  <a:pt x="0" y="0"/>
                </a:moveTo>
                <a:lnTo>
                  <a:pt x="6714411" y="0"/>
                </a:lnTo>
                <a:lnTo>
                  <a:pt x="6714411" y="1203579"/>
                </a:lnTo>
                <a:lnTo>
                  <a:pt x="0" y="1203579"/>
                </a:lnTo>
                <a:lnTo>
                  <a:pt x="0" y="0"/>
                </a:lnTo>
                <a:close/>
              </a:path>
            </a:pathLst>
          </a:custGeom>
          <a:blipFill>
            <a:blip r:embed="rId9">
              <a:extLst>
                <a:ext uri="{96DAC541-7B7A-43D3-8B79-37D633B846F1}">
                  <asvg:svgBlip xmlns:asvg="http://schemas.microsoft.com/office/drawing/2016/SVG/main" xmlns="" r:embed="rId10"/>
                </a:ext>
              </a:extLst>
            </a:blip>
            <a:stretch>
              <a:fillRect/>
            </a:stretch>
          </a:blipFill>
        </p:spPr>
      </p:sp>
      <p:sp>
        <p:nvSpPr>
          <p:cNvPr id="22" name="TextBox 22"/>
          <p:cNvSpPr txBox="1"/>
          <p:nvPr/>
        </p:nvSpPr>
        <p:spPr>
          <a:xfrm>
            <a:off x="-279350" y="5934226"/>
            <a:ext cx="7296331" cy="679673"/>
          </a:xfrm>
          <a:prstGeom prst="rect">
            <a:avLst/>
          </a:prstGeom>
        </p:spPr>
        <p:txBody>
          <a:bodyPr wrap="square" lIns="0" tIns="0" rIns="0" bIns="0" rtlCol="0" anchor="t">
            <a:spAutoFit/>
          </a:bodyPr>
          <a:lstStyle/>
          <a:p>
            <a:pPr algn="ctr">
              <a:lnSpc>
                <a:spcPts val="5320"/>
              </a:lnSpc>
            </a:pPr>
            <a:r>
              <a:rPr lang="en-US" sz="3800">
                <a:solidFill>
                  <a:srgbClr val="FFFFFF"/>
                </a:solidFill>
                <a:latin typeface="Baloo"/>
                <a:ea typeface="Baloo"/>
                <a:cs typeface="Baloo"/>
                <a:sym typeface="Baloo"/>
              </a:rPr>
              <a:t>2. Tiết kiệm thời gian, chi phí:</a:t>
            </a:r>
          </a:p>
        </p:txBody>
      </p:sp>
      <p:sp>
        <p:nvSpPr>
          <p:cNvPr id="23" name="TextBox 23"/>
          <p:cNvSpPr txBox="1"/>
          <p:nvPr/>
        </p:nvSpPr>
        <p:spPr>
          <a:xfrm>
            <a:off x="-532488" y="7369726"/>
            <a:ext cx="6958022" cy="741683"/>
          </a:xfrm>
          <a:prstGeom prst="rect">
            <a:avLst/>
          </a:prstGeom>
        </p:spPr>
        <p:txBody>
          <a:bodyPr lIns="0" tIns="0" rIns="0" bIns="0" rtlCol="0" anchor="t">
            <a:spAutoFit/>
          </a:bodyPr>
          <a:lstStyle/>
          <a:p>
            <a:pPr algn="ctr">
              <a:lnSpc>
                <a:spcPts val="5320"/>
              </a:lnSpc>
            </a:pPr>
            <a:r>
              <a:rPr lang="en-US" sz="3800">
                <a:solidFill>
                  <a:srgbClr val="FFFFFF"/>
                </a:solidFill>
                <a:latin typeface="Baloo"/>
                <a:ea typeface="Baloo"/>
                <a:cs typeface="Baloo"/>
                <a:sym typeface="Baloo"/>
              </a:rPr>
              <a:t>3. Mở rộng kết nối xã hội:</a:t>
            </a:r>
          </a:p>
        </p:txBody>
      </p:sp>
      <p:sp>
        <p:nvSpPr>
          <p:cNvPr id="24" name="Freeform 24"/>
          <p:cNvSpPr/>
          <p:nvPr/>
        </p:nvSpPr>
        <p:spPr>
          <a:xfrm>
            <a:off x="0" y="8499891"/>
            <a:ext cx="6482153" cy="1178921"/>
          </a:xfrm>
          <a:custGeom>
            <a:avLst/>
            <a:gdLst/>
            <a:ahLst/>
            <a:cxnLst/>
            <a:rect l="l" t="t" r="r" b="b"/>
            <a:pathLst>
              <a:path w="6482153" h="1178921">
                <a:moveTo>
                  <a:pt x="0" y="0"/>
                </a:moveTo>
                <a:lnTo>
                  <a:pt x="6482153" y="0"/>
                </a:lnTo>
                <a:lnTo>
                  <a:pt x="6482153" y="1178921"/>
                </a:lnTo>
                <a:lnTo>
                  <a:pt x="0" y="1178921"/>
                </a:lnTo>
                <a:lnTo>
                  <a:pt x="0" y="0"/>
                </a:lnTo>
                <a:close/>
              </a:path>
            </a:pathLst>
          </a:custGeom>
          <a:blipFill>
            <a:blip r:embed="rId11">
              <a:extLst>
                <a:ext uri="{96DAC541-7B7A-43D3-8B79-37D633B846F1}">
                  <asvg:svgBlip xmlns:asvg="http://schemas.microsoft.com/office/drawing/2016/SVG/main" xmlns="" r:embed="rId12"/>
                </a:ext>
              </a:extLst>
            </a:blip>
            <a:stretch>
              <a:fillRect/>
            </a:stretch>
          </a:blipFill>
        </p:spPr>
      </p:sp>
      <p:sp>
        <p:nvSpPr>
          <p:cNvPr id="25" name="TextBox 25"/>
          <p:cNvSpPr txBox="1"/>
          <p:nvPr/>
        </p:nvSpPr>
        <p:spPr>
          <a:xfrm>
            <a:off x="-26789" y="8805847"/>
            <a:ext cx="6535729" cy="655955"/>
          </a:xfrm>
          <a:prstGeom prst="rect">
            <a:avLst/>
          </a:prstGeom>
        </p:spPr>
        <p:txBody>
          <a:bodyPr lIns="0" tIns="0" rIns="0" bIns="0" rtlCol="0" anchor="t">
            <a:spAutoFit/>
          </a:bodyPr>
          <a:lstStyle/>
          <a:p>
            <a:pPr algn="ctr">
              <a:lnSpc>
                <a:spcPts val="5320"/>
              </a:lnSpc>
            </a:pPr>
            <a:r>
              <a:rPr lang="en-US" sz="3800">
                <a:solidFill>
                  <a:srgbClr val="FFFFFF"/>
                </a:solidFill>
                <a:latin typeface="Baloo"/>
                <a:ea typeface="Baloo"/>
                <a:cs typeface="Baloo"/>
                <a:sym typeface="Baloo"/>
              </a:rPr>
              <a:t>4. Đa dạng công cụ giao tiếp:</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61132"/>
        </a:solidFill>
        <a:effectLst/>
      </p:bgPr>
    </p:bg>
    <p:spTree>
      <p:nvGrpSpPr>
        <p:cNvPr id="1" name=""/>
        <p:cNvGrpSpPr/>
        <p:nvPr/>
      </p:nvGrpSpPr>
      <p:grpSpPr>
        <a:xfrm>
          <a:off x="0" y="0"/>
          <a:ext cx="0" cy="0"/>
          <a:chOff x="0" y="0"/>
          <a:chExt cx="0" cy="0"/>
        </a:xfrm>
      </p:grpSpPr>
      <p:grpSp>
        <p:nvGrpSpPr>
          <p:cNvPr id="2" name="Group 2"/>
          <p:cNvGrpSpPr/>
          <p:nvPr/>
        </p:nvGrpSpPr>
        <p:grpSpPr>
          <a:xfrm>
            <a:off x="15705068" y="1559443"/>
            <a:ext cx="908409" cy="834523"/>
            <a:chOff x="0" y="0"/>
            <a:chExt cx="1211212" cy="1112698"/>
          </a:xfrm>
        </p:grpSpPr>
        <p:sp>
          <p:nvSpPr>
            <p:cNvPr id="3" name="Freeform 3"/>
            <p:cNvSpPr/>
            <p:nvPr/>
          </p:nvSpPr>
          <p:spPr>
            <a:xfrm>
              <a:off x="0" y="0"/>
              <a:ext cx="1211199" cy="1112647"/>
            </a:xfrm>
            <a:custGeom>
              <a:avLst/>
              <a:gdLst/>
              <a:ahLst/>
              <a:cxnLst/>
              <a:rect l="l" t="t" r="r" b="b"/>
              <a:pathLst>
                <a:path w="1211199" h="1112647">
                  <a:moveTo>
                    <a:pt x="0" y="0"/>
                  </a:moveTo>
                  <a:lnTo>
                    <a:pt x="1211199" y="0"/>
                  </a:lnTo>
                  <a:lnTo>
                    <a:pt x="1211199" y="1112647"/>
                  </a:lnTo>
                  <a:lnTo>
                    <a:pt x="0" y="1112647"/>
                  </a:lnTo>
                  <a:lnTo>
                    <a:pt x="0" y="0"/>
                  </a:lnTo>
                  <a:close/>
                </a:path>
              </a:pathLst>
            </a:custGeom>
            <a:blipFill>
              <a:blip r:embed="rId2"/>
              <a:stretch>
                <a:fillRect t="-27" r="-1" b="-31"/>
              </a:stretch>
            </a:blipFill>
          </p:spPr>
        </p:sp>
      </p:grpSp>
      <p:sp>
        <p:nvSpPr>
          <p:cNvPr id="4" name="Freeform 4"/>
          <p:cNvSpPr/>
          <p:nvPr/>
        </p:nvSpPr>
        <p:spPr>
          <a:xfrm>
            <a:off x="268167" y="2674658"/>
            <a:ext cx="6734908" cy="1261110"/>
          </a:xfrm>
          <a:custGeom>
            <a:avLst/>
            <a:gdLst/>
            <a:ahLst/>
            <a:cxnLst/>
            <a:rect l="l" t="t" r="r" b="b"/>
            <a:pathLst>
              <a:path w="6734908" h="1261110">
                <a:moveTo>
                  <a:pt x="0" y="0"/>
                </a:moveTo>
                <a:lnTo>
                  <a:pt x="6734909" y="0"/>
                </a:lnTo>
                <a:lnTo>
                  <a:pt x="6734909" y="1261110"/>
                </a:lnTo>
                <a:lnTo>
                  <a:pt x="0" y="1261110"/>
                </a:lnTo>
                <a:lnTo>
                  <a:pt x="0" y="0"/>
                </a:lnTo>
                <a:close/>
              </a:path>
            </a:pathLst>
          </a:custGeom>
          <a:blipFill>
            <a:blip r:embed="rId3">
              <a:alphaModFix amt="64000"/>
              <a:extLst>
                <a:ext uri="{96DAC541-7B7A-43D3-8B79-37D633B846F1}">
                  <asvg:svgBlip xmlns:asvg="http://schemas.microsoft.com/office/drawing/2016/SVG/main" xmlns="" r:embed="rId4"/>
                </a:ext>
              </a:extLst>
            </a:blip>
            <a:stretch>
              <a:fillRect/>
            </a:stretch>
          </a:blipFill>
        </p:spPr>
      </p:sp>
      <p:sp>
        <p:nvSpPr>
          <p:cNvPr id="5" name="Freeform 5"/>
          <p:cNvSpPr/>
          <p:nvPr/>
        </p:nvSpPr>
        <p:spPr>
          <a:xfrm>
            <a:off x="285813" y="4225671"/>
            <a:ext cx="7515977" cy="1375029"/>
          </a:xfrm>
          <a:custGeom>
            <a:avLst/>
            <a:gdLst/>
            <a:ahLst/>
            <a:cxnLst/>
            <a:rect l="l" t="t" r="r" b="b"/>
            <a:pathLst>
              <a:path w="7515977" h="1375029">
                <a:moveTo>
                  <a:pt x="0" y="0"/>
                </a:moveTo>
                <a:lnTo>
                  <a:pt x="7515978" y="0"/>
                </a:lnTo>
                <a:lnTo>
                  <a:pt x="7515978" y="1375029"/>
                </a:lnTo>
                <a:lnTo>
                  <a:pt x="0" y="1375029"/>
                </a:lnTo>
                <a:lnTo>
                  <a:pt x="0" y="0"/>
                </a:lnTo>
                <a:close/>
              </a:path>
            </a:pathLst>
          </a:custGeom>
          <a:blipFill>
            <a:blip r:embed="rId5">
              <a:alphaModFix amt="52000"/>
              <a:extLst>
                <a:ext uri="{96DAC541-7B7A-43D3-8B79-37D633B846F1}">
                  <asvg:svgBlip xmlns:asvg="http://schemas.microsoft.com/office/drawing/2016/SVG/main" xmlns="" r:embed="rId6"/>
                </a:ext>
              </a:extLst>
            </a:blip>
            <a:stretch>
              <a:fillRect/>
            </a:stretch>
          </a:blipFill>
        </p:spPr>
      </p:sp>
      <p:sp>
        <p:nvSpPr>
          <p:cNvPr id="6" name="Freeform 6"/>
          <p:cNvSpPr/>
          <p:nvPr/>
        </p:nvSpPr>
        <p:spPr>
          <a:xfrm>
            <a:off x="285813" y="5918146"/>
            <a:ext cx="5965584" cy="1413996"/>
          </a:xfrm>
          <a:custGeom>
            <a:avLst/>
            <a:gdLst/>
            <a:ahLst/>
            <a:cxnLst/>
            <a:rect l="l" t="t" r="r" b="b"/>
            <a:pathLst>
              <a:path w="5965584" h="1413996">
                <a:moveTo>
                  <a:pt x="0" y="0"/>
                </a:moveTo>
                <a:lnTo>
                  <a:pt x="5965584" y="0"/>
                </a:lnTo>
                <a:lnTo>
                  <a:pt x="5965584" y="1413996"/>
                </a:lnTo>
                <a:lnTo>
                  <a:pt x="0" y="1413996"/>
                </a:lnTo>
                <a:lnTo>
                  <a:pt x="0" y="0"/>
                </a:lnTo>
                <a:close/>
              </a:path>
            </a:pathLst>
          </a:custGeom>
          <a:blipFill>
            <a:blip r:embed="rId7">
              <a:alphaModFix amt="52000"/>
              <a:extLst>
                <a:ext uri="{96DAC541-7B7A-43D3-8B79-37D633B846F1}">
                  <asvg:svgBlip xmlns:asvg="http://schemas.microsoft.com/office/drawing/2016/SVG/main" xmlns="" r:embed="rId8"/>
                </a:ext>
              </a:extLst>
            </a:blip>
            <a:stretch>
              <a:fillRect/>
            </a:stretch>
          </a:blipFill>
        </p:spPr>
      </p:sp>
      <p:sp>
        <p:nvSpPr>
          <p:cNvPr id="7" name="Freeform 7"/>
          <p:cNvSpPr/>
          <p:nvPr/>
        </p:nvSpPr>
        <p:spPr>
          <a:xfrm>
            <a:off x="285813" y="7588255"/>
            <a:ext cx="6012904" cy="1660779"/>
          </a:xfrm>
          <a:custGeom>
            <a:avLst/>
            <a:gdLst/>
            <a:ahLst/>
            <a:cxnLst/>
            <a:rect l="l" t="t" r="r" b="b"/>
            <a:pathLst>
              <a:path w="6012904" h="1660779">
                <a:moveTo>
                  <a:pt x="0" y="0"/>
                </a:moveTo>
                <a:lnTo>
                  <a:pt x="6012904" y="0"/>
                </a:lnTo>
                <a:lnTo>
                  <a:pt x="6012904" y="1660779"/>
                </a:lnTo>
                <a:lnTo>
                  <a:pt x="0" y="1660779"/>
                </a:lnTo>
                <a:lnTo>
                  <a:pt x="0" y="0"/>
                </a:lnTo>
                <a:close/>
              </a:path>
            </a:pathLst>
          </a:custGeom>
          <a:blipFill>
            <a:blip r:embed="rId9">
              <a:alphaModFix amt="51000"/>
              <a:extLst>
                <a:ext uri="{96DAC541-7B7A-43D3-8B79-37D633B846F1}">
                  <asvg:svgBlip xmlns:asvg="http://schemas.microsoft.com/office/drawing/2016/SVG/main" xmlns="" r:embed="rId10"/>
                </a:ext>
              </a:extLst>
            </a:blip>
            <a:stretch>
              <a:fillRect/>
            </a:stretch>
          </a:blipFill>
        </p:spPr>
      </p:sp>
      <p:sp>
        <p:nvSpPr>
          <p:cNvPr id="8" name="AutoShape 8"/>
          <p:cNvSpPr/>
          <p:nvPr/>
        </p:nvSpPr>
        <p:spPr>
          <a:xfrm rot="20040">
            <a:off x="9443723" y="5248506"/>
            <a:ext cx="6530454" cy="0"/>
          </a:xfrm>
          <a:prstGeom prst="line">
            <a:avLst/>
          </a:prstGeom>
          <a:ln w="28575" cap="rnd">
            <a:gradFill>
              <a:gsLst>
                <a:gs pos="0">
                  <a:srgbClr val="7CA4FB">
                    <a:alpha val="100000"/>
                  </a:srgbClr>
                </a:gs>
                <a:gs pos="100000">
                  <a:srgbClr val="8634CB">
                    <a:alpha val="100000"/>
                  </a:srgbClr>
                </a:gs>
              </a:gsLst>
              <a:lin ang="2700000"/>
            </a:gradFill>
            <a:prstDash val="solid"/>
            <a:headEnd type="none" w="sm" len="sm"/>
            <a:tailEnd type="none" w="sm" len="sm"/>
          </a:ln>
        </p:spPr>
      </p:sp>
      <p:grpSp>
        <p:nvGrpSpPr>
          <p:cNvPr id="9" name="Group 9"/>
          <p:cNvGrpSpPr/>
          <p:nvPr/>
        </p:nvGrpSpPr>
        <p:grpSpPr>
          <a:xfrm>
            <a:off x="-13411" y="-24689"/>
            <a:ext cx="3947970" cy="3987851"/>
            <a:chOff x="0" y="0"/>
            <a:chExt cx="5263960" cy="5317134"/>
          </a:xfrm>
        </p:grpSpPr>
        <p:sp>
          <p:nvSpPr>
            <p:cNvPr id="10" name="Freeform 10"/>
            <p:cNvSpPr/>
            <p:nvPr/>
          </p:nvSpPr>
          <p:spPr>
            <a:xfrm>
              <a:off x="0" y="0"/>
              <a:ext cx="5264023" cy="5317109"/>
            </a:xfrm>
            <a:custGeom>
              <a:avLst/>
              <a:gdLst/>
              <a:ahLst/>
              <a:cxnLst/>
              <a:rect l="l" t="t" r="r" b="b"/>
              <a:pathLst>
                <a:path w="5264023" h="5317109">
                  <a:moveTo>
                    <a:pt x="0" y="0"/>
                  </a:moveTo>
                  <a:lnTo>
                    <a:pt x="5264023" y="0"/>
                  </a:lnTo>
                  <a:lnTo>
                    <a:pt x="5264023" y="5317109"/>
                  </a:lnTo>
                  <a:lnTo>
                    <a:pt x="0" y="5317109"/>
                  </a:lnTo>
                  <a:lnTo>
                    <a:pt x="0" y="0"/>
                  </a:lnTo>
                  <a:close/>
                </a:path>
              </a:pathLst>
            </a:custGeom>
            <a:blipFill>
              <a:blip r:embed="rId11"/>
              <a:stretch>
                <a:fillRect l="-54" r="-53"/>
              </a:stretch>
            </a:blipFill>
          </p:spPr>
        </p:sp>
      </p:grpSp>
      <p:grpSp>
        <p:nvGrpSpPr>
          <p:cNvPr id="11" name="Group 11"/>
          <p:cNvGrpSpPr/>
          <p:nvPr/>
        </p:nvGrpSpPr>
        <p:grpSpPr>
          <a:xfrm>
            <a:off x="6721571" y="5075712"/>
            <a:ext cx="8831961" cy="6049899"/>
            <a:chOff x="-45432" y="2483633"/>
            <a:chExt cx="11775948" cy="8066531"/>
          </a:xfrm>
        </p:grpSpPr>
        <p:sp>
          <p:nvSpPr>
            <p:cNvPr id="12" name="Freeform 12"/>
            <p:cNvSpPr/>
            <p:nvPr/>
          </p:nvSpPr>
          <p:spPr>
            <a:xfrm>
              <a:off x="-45432" y="2483633"/>
              <a:ext cx="11775948" cy="8066531"/>
            </a:xfrm>
            <a:custGeom>
              <a:avLst/>
              <a:gdLst/>
              <a:ahLst/>
              <a:cxnLst/>
              <a:rect l="l" t="t" r="r" b="b"/>
              <a:pathLst>
                <a:path w="11775948" h="8066532">
                  <a:moveTo>
                    <a:pt x="0" y="0"/>
                  </a:moveTo>
                  <a:lnTo>
                    <a:pt x="11775948" y="0"/>
                  </a:lnTo>
                  <a:lnTo>
                    <a:pt x="11775948" y="8066532"/>
                  </a:lnTo>
                  <a:lnTo>
                    <a:pt x="0" y="8066532"/>
                  </a:lnTo>
                  <a:lnTo>
                    <a:pt x="0" y="0"/>
                  </a:lnTo>
                  <a:close/>
                </a:path>
              </a:pathLst>
            </a:custGeom>
            <a:blipFill>
              <a:blip r:embed="rId12"/>
              <a:stretch>
                <a:fillRect l="-4" r="-5"/>
              </a:stretch>
            </a:blipFill>
          </p:spPr>
        </p:sp>
      </p:grpSp>
      <p:sp>
        <p:nvSpPr>
          <p:cNvPr id="13" name="TextBox 13"/>
          <p:cNvSpPr txBox="1"/>
          <p:nvPr/>
        </p:nvSpPr>
        <p:spPr>
          <a:xfrm>
            <a:off x="4325817" y="968512"/>
            <a:ext cx="7824873" cy="868318"/>
          </a:xfrm>
          <a:prstGeom prst="rect">
            <a:avLst/>
          </a:prstGeom>
        </p:spPr>
        <p:txBody>
          <a:bodyPr lIns="0" tIns="0" rIns="0" bIns="0" rtlCol="0" anchor="t">
            <a:spAutoFit/>
          </a:bodyPr>
          <a:lstStyle/>
          <a:p>
            <a:pPr algn="l">
              <a:lnSpc>
                <a:spcPts val="8275"/>
              </a:lnSpc>
            </a:pPr>
            <a:r>
              <a:rPr lang="en-US" sz="9093">
                <a:solidFill>
                  <a:srgbClr val="F9CAF8"/>
                </a:solidFill>
                <a:latin typeface="Baloo"/>
                <a:ea typeface="Baloo"/>
                <a:cs typeface="Baloo"/>
                <a:sym typeface="Baloo"/>
              </a:rPr>
              <a:t>NHƯỢC ĐIỂM </a:t>
            </a:r>
          </a:p>
        </p:txBody>
      </p:sp>
      <p:sp>
        <p:nvSpPr>
          <p:cNvPr id="14" name="TextBox 14"/>
          <p:cNvSpPr txBox="1"/>
          <p:nvPr/>
        </p:nvSpPr>
        <p:spPr>
          <a:xfrm>
            <a:off x="427489" y="2886776"/>
            <a:ext cx="6409582" cy="679673"/>
          </a:xfrm>
          <a:prstGeom prst="rect">
            <a:avLst/>
          </a:prstGeom>
        </p:spPr>
        <p:txBody>
          <a:bodyPr lIns="0" tIns="0" rIns="0" bIns="0" rtlCol="0" anchor="t">
            <a:spAutoFit/>
          </a:bodyPr>
          <a:lstStyle/>
          <a:p>
            <a:pPr algn="ctr">
              <a:lnSpc>
                <a:spcPts val="5319"/>
              </a:lnSpc>
            </a:pPr>
            <a:r>
              <a:rPr lang="en-US" sz="3600">
                <a:solidFill>
                  <a:srgbClr val="FFFFFF"/>
                </a:solidFill>
                <a:latin typeface="Baloo"/>
                <a:ea typeface="Baloo"/>
                <a:cs typeface="Baloo"/>
                <a:sym typeface="Baloo"/>
              </a:rPr>
              <a:t>1. Thiếu tín hiệu phi ngôn ngữ</a:t>
            </a:r>
          </a:p>
        </p:txBody>
      </p:sp>
      <p:sp>
        <p:nvSpPr>
          <p:cNvPr id="15" name="TextBox 15"/>
          <p:cNvSpPr txBox="1"/>
          <p:nvPr/>
        </p:nvSpPr>
        <p:spPr>
          <a:xfrm>
            <a:off x="1590618" y="3405475"/>
            <a:ext cx="3858368" cy="538477"/>
          </a:xfrm>
          <a:prstGeom prst="rect">
            <a:avLst/>
          </a:prstGeom>
        </p:spPr>
        <p:txBody>
          <a:bodyPr lIns="0" tIns="0" rIns="0" bIns="0" rtlCol="0" anchor="t">
            <a:spAutoFit/>
          </a:bodyPr>
          <a:lstStyle/>
          <a:p>
            <a:pPr algn="ctr">
              <a:lnSpc>
                <a:spcPts val="3918"/>
              </a:lnSpc>
            </a:pPr>
            <a:r>
              <a:rPr lang="en-US" sz="2799">
                <a:solidFill>
                  <a:srgbClr val="B1BAC1"/>
                </a:solidFill>
                <a:latin typeface="Baloo"/>
                <a:ea typeface="Baloo"/>
                <a:cs typeface="Baloo"/>
                <a:sym typeface="Baloo"/>
              </a:rPr>
              <a:t>Lack of non-verbal cues</a:t>
            </a:r>
          </a:p>
        </p:txBody>
      </p:sp>
      <p:sp>
        <p:nvSpPr>
          <p:cNvPr id="16" name="TextBox 16"/>
          <p:cNvSpPr txBox="1"/>
          <p:nvPr/>
        </p:nvSpPr>
        <p:spPr>
          <a:xfrm>
            <a:off x="222418" y="4404000"/>
            <a:ext cx="7424376" cy="679673"/>
          </a:xfrm>
          <a:prstGeom prst="rect">
            <a:avLst/>
          </a:prstGeom>
        </p:spPr>
        <p:txBody>
          <a:bodyPr lIns="0" tIns="0" rIns="0" bIns="0" rtlCol="0" anchor="t">
            <a:spAutoFit/>
          </a:bodyPr>
          <a:lstStyle/>
          <a:p>
            <a:pPr algn="ctr">
              <a:lnSpc>
                <a:spcPts val="5320"/>
              </a:lnSpc>
            </a:pPr>
            <a:r>
              <a:rPr lang="en-US" sz="3600">
                <a:solidFill>
                  <a:srgbClr val="FFFFFF"/>
                </a:solidFill>
                <a:latin typeface="Baloo"/>
                <a:ea typeface="Baloo"/>
                <a:cs typeface="Baloo"/>
                <a:sym typeface="Baloo"/>
              </a:rPr>
              <a:t>2. Nguy cơ mất an toàn, riêng tư</a:t>
            </a:r>
          </a:p>
        </p:txBody>
      </p:sp>
      <p:sp>
        <p:nvSpPr>
          <p:cNvPr id="17" name="TextBox 17"/>
          <p:cNvSpPr txBox="1"/>
          <p:nvPr/>
        </p:nvSpPr>
        <p:spPr>
          <a:xfrm>
            <a:off x="377414" y="4959747"/>
            <a:ext cx="7424376" cy="590550"/>
          </a:xfrm>
          <a:prstGeom prst="rect">
            <a:avLst/>
          </a:prstGeom>
        </p:spPr>
        <p:txBody>
          <a:bodyPr lIns="0" tIns="0" rIns="0" bIns="0" rtlCol="0" anchor="t">
            <a:spAutoFit/>
          </a:bodyPr>
          <a:lstStyle/>
          <a:p>
            <a:pPr algn="ctr">
              <a:lnSpc>
                <a:spcPts val="4200"/>
              </a:lnSpc>
            </a:pPr>
            <a:r>
              <a:rPr lang="en-US" sz="3000">
                <a:solidFill>
                  <a:srgbClr val="B1BAC1"/>
                </a:solidFill>
                <a:latin typeface="Baloo"/>
                <a:ea typeface="Baloo"/>
                <a:cs typeface="Baloo"/>
                <a:sym typeface="Baloo"/>
              </a:rPr>
              <a:t>Risk of privacy and security breaches</a:t>
            </a:r>
          </a:p>
        </p:txBody>
      </p:sp>
      <p:sp>
        <p:nvSpPr>
          <p:cNvPr id="18" name="TextBox 18"/>
          <p:cNvSpPr txBox="1"/>
          <p:nvPr/>
        </p:nvSpPr>
        <p:spPr>
          <a:xfrm>
            <a:off x="427489" y="6148207"/>
            <a:ext cx="5570487" cy="679673"/>
          </a:xfrm>
          <a:prstGeom prst="rect">
            <a:avLst/>
          </a:prstGeom>
        </p:spPr>
        <p:txBody>
          <a:bodyPr lIns="0" tIns="0" rIns="0" bIns="0" rtlCol="0" anchor="t">
            <a:spAutoFit/>
          </a:bodyPr>
          <a:lstStyle/>
          <a:p>
            <a:pPr algn="ctr">
              <a:lnSpc>
                <a:spcPts val="5320"/>
              </a:lnSpc>
            </a:pPr>
            <a:r>
              <a:rPr lang="en-US" sz="3600">
                <a:solidFill>
                  <a:srgbClr val="FFFFFF"/>
                </a:solidFill>
                <a:latin typeface="Baloo"/>
                <a:ea typeface="Baloo"/>
                <a:cs typeface="Baloo"/>
                <a:sym typeface="Baloo"/>
              </a:rPr>
              <a:t>3. Khó xác minh danh tính</a:t>
            </a:r>
          </a:p>
        </p:txBody>
      </p:sp>
      <p:sp>
        <p:nvSpPr>
          <p:cNvPr id="19" name="TextBox 19"/>
          <p:cNvSpPr txBox="1"/>
          <p:nvPr/>
        </p:nvSpPr>
        <p:spPr>
          <a:xfrm>
            <a:off x="708667" y="6642425"/>
            <a:ext cx="5289309" cy="523875"/>
          </a:xfrm>
          <a:prstGeom prst="rect">
            <a:avLst/>
          </a:prstGeom>
        </p:spPr>
        <p:txBody>
          <a:bodyPr lIns="0" tIns="0" rIns="0" bIns="0" rtlCol="0" anchor="t">
            <a:spAutoFit/>
          </a:bodyPr>
          <a:lstStyle/>
          <a:p>
            <a:pPr algn="ctr">
              <a:lnSpc>
                <a:spcPts val="4200"/>
              </a:lnSpc>
            </a:pPr>
            <a:r>
              <a:rPr lang="en-US" sz="3000">
                <a:solidFill>
                  <a:srgbClr val="B1BAC1"/>
                </a:solidFill>
                <a:latin typeface="Baloo"/>
                <a:ea typeface="Baloo"/>
                <a:cs typeface="Baloo"/>
                <a:sym typeface="Baloo"/>
              </a:rPr>
              <a:t>Difficulty verifying identity</a:t>
            </a:r>
          </a:p>
        </p:txBody>
      </p:sp>
      <p:sp>
        <p:nvSpPr>
          <p:cNvPr id="20" name="TextBox 20"/>
          <p:cNvSpPr txBox="1"/>
          <p:nvPr/>
        </p:nvSpPr>
        <p:spPr>
          <a:xfrm>
            <a:off x="331614" y="7877301"/>
            <a:ext cx="5873982" cy="679673"/>
          </a:xfrm>
          <a:prstGeom prst="rect">
            <a:avLst/>
          </a:prstGeom>
        </p:spPr>
        <p:txBody>
          <a:bodyPr lIns="0" tIns="0" rIns="0" bIns="0" rtlCol="0" anchor="t">
            <a:spAutoFit/>
          </a:bodyPr>
          <a:lstStyle/>
          <a:p>
            <a:pPr algn="ctr">
              <a:lnSpc>
                <a:spcPts val="5320"/>
              </a:lnSpc>
            </a:pPr>
            <a:r>
              <a:rPr lang="en-US" sz="3600">
                <a:solidFill>
                  <a:srgbClr val="FFFFFF"/>
                </a:solidFill>
                <a:latin typeface="Baloo"/>
                <a:ea typeface="Baloo"/>
                <a:cs typeface="Baloo"/>
                <a:sym typeface="Baloo"/>
              </a:rPr>
              <a:t>4. Phụ thuộc vào kỹ thuật</a:t>
            </a:r>
          </a:p>
        </p:txBody>
      </p:sp>
      <p:sp>
        <p:nvSpPr>
          <p:cNvPr id="21" name="TextBox 21"/>
          <p:cNvSpPr txBox="1"/>
          <p:nvPr/>
        </p:nvSpPr>
        <p:spPr>
          <a:xfrm>
            <a:off x="427489" y="8424808"/>
            <a:ext cx="5682231" cy="523875"/>
          </a:xfrm>
          <a:prstGeom prst="rect">
            <a:avLst/>
          </a:prstGeom>
        </p:spPr>
        <p:txBody>
          <a:bodyPr lIns="0" tIns="0" rIns="0" bIns="0" rtlCol="0" anchor="t">
            <a:spAutoFit/>
          </a:bodyPr>
          <a:lstStyle/>
          <a:p>
            <a:pPr algn="ctr">
              <a:lnSpc>
                <a:spcPts val="4200"/>
              </a:lnSpc>
            </a:pPr>
            <a:r>
              <a:rPr lang="en-US" sz="3000">
                <a:solidFill>
                  <a:srgbClr val="B1BAC1"/>
                </a:solidFill>
                <a:latin typeface="Baloo"/>
                <a:ea typeface="Baloo"/>
                <a:cs typeface="Baloo"/>
                <a:sym typeface="Baloo"/>
              </a:rPr>
              <a:t>Dependence on technology</a:t>
            </a:r>
          </a:p>
        </p:txBody>
      </p:sp>
      <p:sp>
        <p:nvSpPr>
          <p:cNvPr id="22" name="TextBox 22"/>
          <p:cNvSpPr txBox="1"/>
          <p:nvPr/>
        </p:nvSpPr>
        <p:spPr>
          <a:xfrm>
            <a:off x="7284653" y="2174712"/>
            <a:ext cx="10848596" cy="795089"/>
          </a:xfrm>
          <a:prstGeom prst="rect">
            <a:avLst/>
          </a:prstGeom>
        </p:spPr>
        <p:txBody>
          <a:bodyPr wrap="square" lIns="0" tIns="0" rIns="0" bIns="0" rtlCol="0" anchor="t">
            <a:spAutoFit/>
          </a:bodyPr>
          <a:lstStyle/>
          <a:p>
            <a:pPr algn="ctr">
              <a:lnSpc>
                <a:spcPts val="6159"/>
              </a:lnSpc>
            </a:pPr>
            <a:r>
              <a:rPr lang="en-US" sz="5400">
                <a:solidFill>
                  <a:srgbClr val="B6B4EE"/>
                </a:solidFill>
                <a:latin typeface="Baloo"/>
                <a:ea typeface="Baloo"/>
                <a:cs typeface="Baloo"/>
                <a:sym typeface="Baloo"/>
              </a:rPr>
              <a:t>GHI NHỚ CỐT LÕI · KEY TAKEAWAY</a:t>
            </a:r>
          </a:p>
        </p:txBody>
      </p:sp>
      <p:sp>
        <p:nvSpPr>
          <p:cNvPr id="23" name="TextBox 23"/>
          <p:cNvSpPr txBox="1"/>
          <p:nvPr/>
        </p:nvSpPr>
        <p:spPr>
          <a:xfrm>
            <a:off x="8735919" y="3497837"/>
            <a:ext cx="8934507" cy="1408433"/>
          </a:xfrm>
          <a:prstGeom prst="rect">
            <a:avLst/>
          </a:prstGeom>
        </p:spPr>
        <p:txBody>
          <a:bodyPr lIns="0" tIns="0" rIns="0" bIns="0" rtlCol="0" anchor="t">
            <a:spAutoFit/>
          </a:bodyPr>
          <a:lstStyle/>
          <a:p>
            <a:pPr algn="ctr">
              <a:lnSpc>
                <a:spcPts val="5320"/>
              </a:lnSpc>
            </a:pPr>
            <a:r>
              <a:rPr lang="en-US" sz="3800">
                <a:solidFill>
                  <a:srgbClr val="FFFFFF"/>
                </a:solidFill>
                <a:latin typeface="Baloo"/>
                <a:ea typeface="Baloo"/>
                <a:cs typeface="Baloo"/>
                <a:sym typeface="Baloo"/>
              </a:rPr>
              <a:t>Ứng xử trên mạng là sự phản chiếu văn hóa ngoài đời thực.</a:t>
            </a:r>
          </a:p>
        </p:txBody>
      </p:sp>
      <p:sp>
        <p:nvSpPr>
          <p:cNvPr id="24" name="TextBox 24"/>
          <p:cNvSpPr txBox="1"/>
          <p:nvPr/>
        </p:nvSpPr>
        <p:spPr>
          <a:xfrm>
            <a:off x="8705439" y="5790215"/>
            <a:ext cx="8934507" cy="1408433"/>
          </a:xfrm>
          <a:prstGeom prst="rect">
            <a:avLst/>
          </a:prstGeom>
        </p:spPr>
        <p:txBody>
          <a:bodyPr lIns="0" tIns="0" rIns="0" bIns="0" rtlCol="0" anchor="t">
            <a:spAutoFit/>
          </a:bodyPr>
          <a:lstStyle/>
          <a:p>
            <a:pPr algn="ctr">
              <a:lnSpc>
                <a:spcPts val="5319"/>
              </a:lnSpc>
            </a:pPr>
            <a:r>
              <a:rPr lang="en-US" sz="3798">
                <a:solidFill>
                  <a:srgbClr val="FFFFFF"/>
                </a:solidFill>
                <a:latin typeface="Baloo"/>
                <a:ea typeface="Baloo"/>
                <a:cs typeface="Baloo"/>
                <a:sym typeface="Baloo"/>
              </a:rPr>
              <a:t>Hãy luôn tôn trọng người khác như cách bạn muốn họ tôn trọng mình.</a:t>
            </a:r>
          </a:p>
        </p:txBody>
      </p:sp>
      <p:sp>
        <p:nvSpPr>
          <p:cNvPr id="25" name="TextBox 25"/>
          <p:cNvSpPr txBox="1"/>
          <p:nvPr/>
        </p:nvSpPr>
        <p:spPr>
          <a:xfrm>
            <a:off x="8735919" y="7565704"/>
            <a:ext cx="8934507" cy="1033777"/>
          </a:xfrm>
          <a:prstGeom prst="rect">
            <a:avLst/>
          </a:prstGeom>
        </p:spPr>
        <p:txBody>
          <a:bodyPr lIns="0" tIns="0" rIns="0" bIns="0" rtlCol="0" anchor="t">
            <a:spAutoFit/>
          </a:bodyPr>
          <a:lstStyle/>
          <a:p>
            <a:pPr algn="ctr">
              <a:lnSpc>
                <a:spcPts val="3918"/>
              </a:lnSpc>
            </a:pPr>
            <a:r>
              <a:rPr lang="en-US" sz="2799">
                <a:solidFill>
                  <a:srgbClr val="B1BAC1"/>
                </a:solidFill>
                <a:latin typeface="Baloo"/>
                <a:ea typeface="Baloo"/>
                <a:cs typeface="Baloo"/>
                <a:sym typeface="Baloo"/>
              </a:rPr>
              <a:t>How you act online reflects who you are offline. Respect others the way you want to be respected.</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61132"/>
        </a:solidFill>
        <a:effectLst/>
      </p:bgPr>
    </p:bg>
    <p:spTree>
      <p:nvGrpSpPr>
        <p:cNvPr id="1" name=""/>
        <p:cNvGrpSpPr/>
        <p:nvPr/>
      </p:nvGrpSpPr>
      <p:grpSpPr>
        <a:xfrm>
          <a:off x="0" y="0"/>
          <a:ext cx="0" cy="0"/>
          <a:chOff x="0" y="0"/>
          <a:chExt cx="0" cy="0"/>
        </a:xfrm>
      </p:grpSpPr>
      <p:grpSp>
        <p:nvGrpSpPr>
          <p:cNvPr id="2" name="Group 2"/>
          <p:cNvGrpSpPr/>
          <p:nvPr/>
        </p:nvGrpSpPr>
        <p:grpSpPr>
          <a:xfrm>
            <a:off x="-2259054" y="-711498"/>
            <a:ext cx="8292646" cy="5442052"/>
            <a:chOff x="0" y="0"/>
            <a:chExt cx="11056861" cy="7256069"/>
          </a:xfrm>
        </p:grpSpPr>
        <p:sp>
          <p:nvSpPr>
            <p:cNvPr id="3" name="Freeform 3"/>
            <p:cNvSpPr/>
            <p:nvPr/>
          </p:nvSpPr>
          <p:spPr>
            <a:xfrm>
              <a:off x="0" y="0"/>
              <a:ext cx="11056874" cy="7256018"/>
            </a:xfrm>
            <a:custGeom>
              <a:avLst/>
              <a:gdLst/>
              <a:ahLst/>
              <a:cxnLst/>
              <a:rect l="l" t="t" r="r" b="b"/>
              <a:pathLst>
                <a:path w="11056874" h="7256018">
                  <a:moveTo>
                    <a:pt x="0" y="0"/>
                  </a:moveTo>
                  <a:lnTo>
                    <a:pt x="11056874" y="0"/>
                  </a:lnTo>
                  <a:lnTo>
                    <a:pt x="11056874" y="7256018"/>
                  </a:lnTo>
                  <a:lnTo>
                    <a:pt x="0" y="7256018"/>
                  </a:lnTo>
                  <a:lnTo>
                    <a:pt x="0" y="0"/>
                  </a:lnTo>
                  <a:close/>
                </a:path>
              </a:pathLst>
            </a:custGeom>
            <a:blipFill>
              <a:blip r:embed="rId2">
                <a:alphaModFix amt="56000"/>
              </a:blip>
              <a:stretch>
                <a:fillRect t="-45" b="-46"/>
              </a:stretch>
            </a:blipFill>
          </p:spPr>
        </p:sp>
      </p:grpSp>
      <p:grpSp>
        <p:nvGrpSpPr>
          <p:cNvPr id="4" name="Group 4"/>
          <p:cNvGrpSpPr/>
          <p:nvPr/>
        </p:nvGrpSpPr>
        <p:grpSpPr>
          <a:xfrm>
            <a:off x="8235591" y="3323187"/>
            <a:ext cx="908409" cy="834523"/>
            <a:chOff x="0" y="0"/>
            <a:chExt cx="1211212" cy="1112698"/>
          </a:xfrm>
        </p:grpSpPr>
        <p:sp>
          <p:nvSpPr>
            <p:cNvPr id="5" name="Freeform 5"/>
            <p:cNvSpPr/>
            <p:nvPr/>
          </p:nvSpPr>
          <p:spPr>
            <a:xfrm>
              <a:off x="0" y="0"/>
              <a:ext cx="1211199" cy="1112647"/>
            </a:xfrm>
            <a:custGeom>
              <a:avLst/>
              <a:gdLst/>
              <a:ahLst/>
              <a:cxnLst/>
              <a:rect l="l" t="t" r="r" b="b"/>
              <a:pathLst>
                <a:path w="1211199" h="1112647">
                  <a:moveTo>
                    <a:pt x="0" y="0"/>
                  </a:moveTo>
                  <a:lnTo>
                    <a:pt x="1211199" y="0"/>
                  </a:lnTo>
                  <a:lnTo>
                    <a:pt x="1211199" y="1112647"/>
                  </a:lnTo>
                  <a:lnTo>
                    <a:pt x="0" y="1112647"/>
                  </a:lnTo>
                  <a:lnTo>
                    <a:pt x="0" y="0"/>
                  </a:lnTo>
                  <a:close/>
                </a:path>
              </a:pathLst>
            </a:custGeom>
            <a:blipFill>
              <a:blip r:embed="rId3"/>
              <a:stretch>
                <a:fillRect t="-27" r="-1" b="-31"/>
              </a:stretch>
            </a:blipFill>
          </p:spPr>
        </p:sp>
      </p:grpSp>
      <p:grpSp>
        <p:nvGrpSpPr>
          <p:cNvPr id="6" name="Group 6"/>
          <p:cNvGrpSpPr/>
          <p:nvPr/>
        </p:nvGrpSpPr>
        <p:grpSpPr>
          <a:xfrm>
            <a:off x="1887274" y="611438"/>
            <a:ext cx="908409" cy="834523"/>
            <a:chOff x="0" y="0"/>
            <a:chExt cx="1211212" cy="1112698"/>
          </a:xfrm>
        </p:grpSpPr>
        <p:sp>
          <p:nvSpPr>
            <p:cNvPr id="7" name="Freeform 7"/>
            <p:cNvSpPr/>
            <p:nvPr/>
          </p:nvSpPr>
          <p:spPr>
            <a:xfrm>
              <a:off x="0" y="0"/>
              <a:ext cx="1211199" cy="1112647"/>
            </a:xfrm>
            <a:custGeom>
              <a:avLst/>
              <a:gdLst/>
              <a:ahLst/>
              <a:cxnLst/>
              <a:rect l="l" t="t" r="r" b="b"/>
              <a:pathLst>
                <a:path w="1211199" h="1112647">
                  <a:moveTo>
                    <a:pt x="0" y="0"/>
                  </a:moveTo>
                  <a:lnTo>
                    <a:pt x="1211199" y="0"/>
                  </a:lnTo>
                  <a:lnTo>
                    <a:pt x="1211199" y="1112647"/>
                  </a:lnTo>
                  <a:lnTo>
                    <a:pt x="0" y="1112647"/>
                  </a:lnTo>
                  <a:lnTo>
                    <a:pt x="0" y="0"/>
                  </a:lnTo>
                  <a:close/>
                </a:path>
              </a:pathLst>
            </a:custGeom>
            <a:blipFill>
              <a:blip r:embed="rId3"/>
              <a:stretch>
                <a:fillRect t="-27" r="-1" b="-31"/>
              </a:stretch>
            </a:blipFill>
          </p:spPr>
        </p:sp>
      </p:grpSp>
      <p:grpSp>
        <p:nvGrpSpPr>
          <p:cNvPr id="8" name="Group 8"/>
          <p:cNvGrpSpPr/>
          <p:nvPr/>
        </p:nvGrpSpPr>
        <p:grpSpPr>
          <a:xfrm>
            <a:off x="1407547" y="4157710"/>
            <a:ext cx="623554" cy="572843"/>
            <a:chOff x="0" y="0"/>
            <a:chExt cx="831406" cy="763791"/>
          </a:xfrm>
        </p:grpSpPr>
        <p:sp>
          <p:nvSpPr>
            <p:cNvPr id="9" name="Freeform 9"/>
            <p:cNvSpPr/>
            <p:nvPr/>
          </p:nvSpPr>
          <p:spPr>
            <a:xfrm>
              <a:off x="0" y="0"/>
              <a:ext cx="831469" cy="763778"/>
            </a:xfrm>
            <a:custGeom>
              <a:avLst/>
              <a:gdLst/>
              <a:ahLst/>
              <a:cxnLst/>
              <a:rect l="l" t="t" r="r" b="b"/>
              <a:pathLst>
                <a:path w="831469" h="763778">
                  <a:moveTo>
                    <a:pt x="0" y="0"/>
                  </a:moveTo>
                  <a:lnTo>
                    <a:pt x="831469" y="0"/>
                  </a:lnTo>
                  <a:lnTo>
                    <a:pt x="831469" y="763778"/>
                  </a:lnTo>
                  <a:lnTo>
                    <a:pt x="0" y="763778"/>
                  </a:lnTo>
                  <a:lnTo>
                    <a:pt x="0" y="0"/>
                  </a:lnTo>
                  <a:close/>
                </a:path>
              </a:pathLst>
            </a:custGeom>
            <a:blipFill>
              <a:blip r:embed="rId3"/>
              <a:stretch>
                <a:fillRect t="-26" r="7" b="-29"/>
              </a:stretch>
            </a:blipFill>
          </p:spPr>
        </p:sp>
      </p:grpSp>
      <p:grpSp>
        <p:nvGrpSpPr>
          <p:cNvPr id="10" name="Group 10"/>
          <p:cNvGrpSpPr/>
          <p:nvPr/>
        </p:nvGrpSpPr>
        <p:grpSpPr>
          <a:xfrm>
            <a:off x="6602082" y="7479906"/>
            <a:ext cx="1438037" cy="1321079"/>
            <a:chOff x="0" y="0"/>
            <a:chExt cx="1917382" cy="1761439"/>
          </a:xfrm>
        </p:grpSpPr>
        <p:sp>
          <p:nvSpPr>
            <p:cNvPr id="11" name="Freeform 11"/>
            <p:cNvSpPr/>
            <p:nvPr/>
          </p:nvSpPr>
          <p:spPr>
            <a:xfrm>
              <a:off x="0" y="0"/>
              <a:ext cx="1917446" cy="1761490"/>
            </a:xfrm>
            <a:custGeom>
              <a:avLst/>
              <a:gdLst/>
              <a:ahLst/>
              <a:cxnLst/>
              <a:rect l="l" t="t" r="r" b="b"/>
              <a:pathLst>
                <a:path w="1917446" h="1761490">
                  <a:moveTo>
                    <a:pt x="0" y="0"/>
                  </a:moveTo>
                  <a:lnTo>
                    <a:pt x="1917446" y="0"/>
                  </a:lnTo>
                  <a:lnTo>
                    <a:pt x="1917446" y="1761490"/>
                  </a:lnTo>
                  <a:lnTo>
                    <a:pt x="0" y="1761490"/>
                  </a:lnTo>
                  <a:lnTo>
                    <a:pt x="0" y="0"/>
                  </a:lnTo>
                  <a:close/>
                </a:path>
              </a:pathLst>
            </a:custGeom>
            <a:blipFill>
              <a:blip r:embed="rId3"/>
              <a:stretch>
                <a:fillRect t="-27" r="3" b="-23"/>
              </a:stretch>
            </a:blipFill>
          </p:spPr>
        </p:sp>
      </p:grpSp>
      <p:sp>
        <p:nvSpPr>
          <p:cNvPr id="12" name="TextBox 12"/>
          <p:cNvSpPr txBox="1"/>
          <p:nvPr/>
        </p:nvSpPr>
        <p:spPr>
          <a:xfrm>
            <a:off x="-612715" y="673932"/>
            <a:ext cx="16867394" cy="1658645"/>
          </a:xfrm>
          <a:prstGeom prst="rect">
            <a:avLst/>
          </a:prstGeom>
        </p:spPr>
        <p:txBody>
          <a:bodyPr lIns="0" tIns="0" rIns="0" bIns="0" rtlCol="0" anchor="t">
            <a:spAutoFit/>
          </a:bodyPr>
          <a:lstStyle/>
          <a:p>
            <a:pPr marL="1781584" lvl="2" indent="-593861" algn="l">
              <a:lnSpc>
                <a:spcPts val="7092"/>
              </a:lnSpc>
              <a:buAutoNum type="arabicPeriod"/>
            </a:pPr>
            <a:r>
              <a:rPr lang="en-US" sz="7793">
                <a:solidFill>
                  <a:srgbClr val="FFFFFF"/>
                </a:solidFill>
                <a:latin typeface="Baloo"/>
                <a:ea typeface="Baloo"/>
                <a:cs typeface="Baloo"/>
                <a:sym typeface="Baloo"/>
              </a:rPr>
              <a:t>THỂ HIỆN TÍNH NHÂN VĂN TRONG KHÔNG GIAN MẠNG</a:t>
            </a:r>
          </a:p>
        </p:txBody>
      </p:sp>
      <p:sp>
        <p:nvSpPr>
          <p:cNvPr id="13" name="Freeform 13"/>
          <p:cNvSpPr/>
          <p:nvPr/>
        </p:nvSpPr>
        <p:spPr>
          <a:xfrm>
            <a:off x="11188922" y="7078785"/>
            <a:ext cx="5065757" cy="994143"/>
          </a:xfrm>
          <a:custGeom>
            <a:avLst/>
            <a:gdLst/>
            <a:ahLst/>
            <a:cxnLst/>
            <a:rect l="l" t="t" r="r" b="b"/>
            <a:pathLst>
              <a:path w="5334467" h="994143">
                <a:moveTo>
                  <a:pt x="0" y="0"/>
                </a:moveTo>
                <a:lnTo>
                  <a:pt x="5334467" y="0"/>
                </a:lnTo>
                <a:lnTo>
                  <a:pt x="5334467" y="994144"/>
                </a:lnTo>
                <a:lnTo>
                  <a:pt x="0" y="994144"/>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14" name="TextBox 14"/>
          <p:cNvSpPr txBox="1"/>
          <p:nvPr/>
        </p:nvSpPr>
        <p:spPr>
          <a:xfrm>
            <a:off x="-57456" y="2400529"/>
            <a:ext cx="9372895" cy="741683"/>
          </a:xfrm>
          <a:prstGeom prst="rect">
            <a:avLst/>
          </a:prstGeom>
        </p:spPr>
        <p:txBody>
          <a:bodyPr lIns="0" tIns="0" rIns="0" bIns="0" rtlCol="0" anchor="t">
            <a:spAutoFit/>
          </a:bodyPr>
          <a:lstStyle/>
          <a:p>
            <a:pPr algn="ctr">
              <a:lnSpc>
                <a:spcPts val="5320"/>
              </a:lnSpc>
            </a:pPr>
            <a:r>
              <a:rPr lang="en-US" sz="3800">
                <a:solidFill>
                  <a:srgbClr val="FFFFFF"/>
                </a:solidFill>
                <a:latin typeface="Baloo"/>
                <a:ea typeface="Baloo"/>
                <a:cs typeface="Baloo"/>
                <a:sym typeface="Baloo"/>
              </a:rPr>
              <a:t>a. Ứng xử văn minh trong không gian mạng</a:t>
            </a:r>
          </a:p>
        </p:txBody>
      </p:sp>
      <p:sp>
        <p:nvSpPr>
          <p:cNvPr id="15" name="TextBox 15"/>
          <p:cNvSpPr txBox="1"/>
          <p:nvPr/>
        </p:nvSpPr>
        <p:spPr>
          <a:xfrm>
            <a:off x="7321096" y="2711682"/>
            <a:ext cx="9372895" cy="500137"/>
          </a:xfrm>
          <a:prstGeom prst="rect">
            <a:avLst/>
          </a:prstGeom>
        </p:spPr>
        <p:txBody>
          <a:bodyPr lIns="0" tIns="0" rIns="0" bIns="0" rtlCol="0" anchor="t">
            <a:spAutoFit/>
          </a:bodyPr>
          <a:lstStyle/>
          <a:p>
            <a:pPr algn="ctr">
              <a:lnSpc>
                <a:spcPts val="3918"/>
              </a:lnSpc>
            </a:pPr>
            <a:r>
              <a:rPr lang="en-US" sz="3200">
                <a:solidFill>
                  <a:srgbClr val="B1BAC1"/>
                </a:solidFill>
                <a:latin typeface="Baloo"/>
                <a:ea typeface="Baloo"/>
                <a:cs typeface="Baloo"/>
                <a:sym typeface="Baloo"/>
              </a:rPr>
              <a:t>Civil behavior in cyberspace</a:t>
            </a:r>
          </a:p>
        </p:txBody>
      </p:sp>
      <p:sp>
        <p:nvSpPr>
          <p:cNvPr id="16" name="Freeform 16"/>
          <p:cNvSpPr/>
          <p:nvPr/>
        </p:nvSpPr>
        <p:spPr>
          <a:xfrm>
            <a:off x="2593914" y="6881040"/>
            <a:ext cx="4487113" cy="1019766"/>
          </a:xfrm>
          <a:custGeom>
            <a:avLst/>
            <a:gdLst/>
            <a:ahLst/>
            <a:cxnLst/>
            <a:rect l="l" t="t" r="r" b="b"/>
            <a:pathLst>
              <a:path w="4487113" h="1019766">
                <a:moveTo>
                  <a:pt x="0" y="0"/>
                </a:moveTo>
                <a:lnTo>
                  <a:pt x="4487114" y="0"/>
                </a:lnTo>
                <a:lnTo>
                  <a:pt x="4487114" y="1019765"/>
                </a:lnTo>
                <a:lnTo>
                  <a:pt x="0" y="1019765"/>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sp>
      <p:sp>
        <p:nvSpPr>
          <p:cNvPr id="17" name="Freeform 17"/>
          <p:cNvSpPr/>
          <p:nvPr/>
        </p:nvSpPr>
        <p:spPr>
          <a:xfrm>
            <a:off x="10822664" y="3671841"/>
            <a:ext cx="5358251" cy="1058675"/>
          </a:xfrm>
          <a:custGeom>
            <a:avLst/>
            <a:gdLst/>
            <a:ahLst/>
            <a:cxnLst/>
            <a:rect l="l" t="t" r="r" b="b"/>
            <a:pathLst>
              <a:path w="5358251" h="1058675">
                <a:moveTo>
                  <a:pt x="0" y="0"/>
                </a:moveTo>
                <a:lnTo>
                  <a:pt x="5358251" y="0"/>
                </a:lnTo>
                <a:lnTo>
                  <a:pt x="5358251" y="1058675"/>
                </a:lnTo>
                <a:lnTo>
                  <a:pt x="0" y="1058675"/>
                </a:lnTo>
                <a:lnTo>
                  <a:pt x="0" y="0"/>
                </a:lnTo>
                <a:close/>
              </a:path>
            </a:pathLst>
          </a:custGeom>
          <a:blipFill>
            <a:blip r:embed="rId8">
              <a:extLst>
                <a:ext uri="{96DAC541-7B7A-43D3-8B79-37D633B846F1}">
                  <asvg:svgBlip xmlns:asvg="http://schemas.microsoft.com/office/drawing/2016/SVG/main" xmlns="" r:embed="rId9"/>
                </a:ext>
              </a:extLst>
            </a:blip>
            <a:stretch>
              <a:fillRect/>
            </a:stretch>
          </a:blipFill>
        </p:spPr>
      </p:sp>
      <p:sp>
        <p:nvSpPr>
          <p:cNvPr id="18" name="Freeform 18"/>
          <p:cNvSpPr/>
          <p:nvPr/>
        </p:nvSpPr>
        <p:spPr>
          <a:xfrm>
            <a:off x="2161114" y="3684789"/>
            <a:ext cx="5057794" cy="1025500"/>
          </a:xfrm>
          <a:custGeom>
            <a:avLst/>
            <a:gdLst/>
            <a:ahLst/>
            <a:cxnLst/>
            <a:rect l="l" t="t" r="r" b="b"/>
            <a:pathLst>
              <a:path w="5057794" h="1025500">
                <a:moveTo>
                  <a:pt x="0" y="0"/>
                </a:moveTo>
                <a:lnTo>
                  <a:pt x="5057794" y="0"/>
                </a:lnTo>
                <a:lnTo>
                  <a:pt x="5057794" y="1025500"/>
                </a:lnTo>
                <a:lnTo>
                  <a:pt x="0" y="1025500"/>
                </a:lnTo>
                <a:lnTo>
                  <a:pt x="0" y="0"/>
                </a:lnTo>
                <a:close/>
              </a:path>
            </a:pathLst>
          </a:custGeom>
          <a:blipFill>
            <a:blip r:embed="rId10">
              <a:extLst>
                <a:ext uri="{96DAC541-7B7A-43D3-8B79-37D633B846F1}">
                  <asvg:svgBlip xmlns:asvg="http://schemas.microsoft.com/office/drawing/2016/SVG/main" xmlns="" r:embed="rId11"/>
                </a:ext>
              </a:extLst>
            </a:blip>
            <a:stretch>
              <a:fillRect/>
            </a:stretch>
          </a:blipFill>
        </p:spPr>
      </p:sp>
      <p:sp>
        <p:nvSpPr>
          <p:cNvPr id="19" name="TextBox 19"/>
          <p:cNvSpPr txBox="1"/>
          <p:nvPr/>
        </p:nvSpPr>
        <p:spPr>
          <a:xfrm>
            <a:off x="1076199" y="3880235"/>
            <a:ext cx="6232674" cy="741683"/>
          </a:xfrm>
          <a:prstGeom prst="rect">
            <a:avLst/>
          </a:prstGeom>
        </p:spPr>
        <p:txBody>
          <a:bodyPr lIns="0" tIns="0" rIns="0" bIns="0" rtlCol="0" anchor="t">
            <a:spAutoFit/>
          </a:bodyPr>
          <a:lstStyle/>
          <a:p>
            <a:pPr algn="ctr">
              <a:lnSpc>
                <a:spcPts val="5319"/>
              </a:lnSpc>
            </a:pPr>
            <a:r>
              <a:rPr lang="en-US" sz="3798">
                <a:solidFill>
                  <a:srgbClr val="FFFFFF"/>
                </a:solidFill>
                <a:latin typeface="Baloo"/>
                <a:ea typeface="Baloo"/>
                <a:cs typeface="Baloo"/>
                <a:sym typeface="Baloo"/>
              </a:rPr>
              <a:t>Tôn trọng</a:t>
            </a:r>
          </a:p>
        </p:txBody>
      </p:sp>
      <p:sp>
        <p:nvSpPr>
          <p:cNvPr id="20" name="TextBox 20"/>
          <p:cNvSpPr txBox="1"/>
          <p:nvPr/>
        </p:nvSpPr>
        <p:spPr>
          <a:xfrm>
            <a:off x="646385" y="4758648"/>
            <a:ext cx="8252079" cy="2668267"/>
          </a:xfrm>
          <a:prstGeom prst="rect">
            <a:avLst/>
          </a:prstGeom>
        </p:spPr>
        <p:txBody>
          <a:bodyPr lIns="0" tIns="0" rIns="0" bIns="0" rtlCol="0" anchor="t">
            <a:spAutoFit/>
          </a:bodyPr>
          <a:lstStyle/>
          <a:p>
            <a:pPr algn="ctr">
              <a:lnSpc>
                <a:spcPts val="5179"/>
              </a:lnSpc>
            </a:pPr>
            <a:r>
              <a:rPr lang="en-US" sz="3699">
                <a:solidFill>
                  <a:srgbClr val="B1BAC1"/>
                </a:solidFill>
                <a:latin typeface="Baloo"/>
                <a:ea typeface="Baloo"/>
                <a:cs typeface="Baloo"/>
                <a:sym typeface="Baloo"/>
              </a:rPr>
              <a:t>Respect</a:t>
            </a:r>
          </a:p>
          <a:p>
            <a:pPr algn="ctr">
              <a:lnSpc>
                <a:spcPts val="5179"/>
              </a:lnSpc>
            </a:pPr>
            <a:r>
              <a:rPr lang="en-US" sz="3699">
                <a:solidFill>
                  <a:srgbClr val="FFFFFF"/>
                </a:solidFill>
                <a:latin typeface="Baloo"/>
                <a:ea typeface="Baloo"/>
                <a:cs typeface="Baloo"/>
                <a:sym typeface="Baloo"/>
              </a:rPr>
              <a:t>Bảo vệ quyền riêng tư và thấu hiểu sự khác biệt.</a:t>
            </a:r>
          </a:p>
          <a:p>
            <a:pPr algn="ctr">
              <a:lnSpc>
                <a:spcPts val="5179"/>
              </a:lnSpc>
            </a:pPr>
            <a:endParaRPr lang="en-US" sz="3699">
              <a:solidFill>
                <a:srgbClr val="FFFFFF"/>
              </a:solidFill>
              <a:latin typeface="Baloo"/>
              <a:ea typeface="Baloo"/>
              <a:cs typeface="Baloo"/>
              <a:sym typeface="Baloo"/>
            </a:endParaRPr>
          </a:p>
        </p:txBody>
      </p:sp>
      <p:grpSp>
        <p:nvGrpSpPr>
          <p:cNvPr id="21" name="Group 21"/>
          <p:cNvGrpSpPr/>
          <p:nvPr/>
        </p:nvGrpSpPr>
        <p:grpSpPr>
          <a:xfrm>
            <a:off x="5680198" y="3743505"/>
            <a:ext cx="966740" cy="966797"/>
            <a:chOff x="0" y="0"/>
            <a:chExt cx="1288986" cy="1289063"/>
          </a:xfrm>
        </p:grpSpPr>
        <p:sp>
          <p:nvSpPr>
            <p:cNvPr id="22" name="Freeform 22" descr="preencoded.png"/>
            <p:cNvSpPr/>
            <p:nvPr/>
          </p:nvSpPr>
          <p:spPr>
            <a:xfrm>
              <a:off x="0" y="0"/>
              <a:ext cx="1288923" cy="1289050"/>
            </a:xfrm>
            <a:custGeom>
              <a:avLst/>
              <a:gdLst/>
              <a:ahLst/>
              <a:cxnLst/>
              <a:rect l="l" t="t" r="r" b="b"/>
              <a:pathLst>
                <a:path w="1288923" h="1289050">
                  <a:moveTo>
                    <a:pt x="0" y="0"/>
                  </a:moveTo>
                  <a:lnTo>
                    <a:pt x="1288923" y="0"/>
                  </a:lnTo>
                  <a:lnTo>
                    <a:pt x="1288923" y="1289050"/>
                  </a:lnTo>
                  <a:lnTo>
                    <a:pt x="0" y="1289050"/>
                  </a:lnTo>
                  <a:lnTo>
                    <a:pt x="0" y="0"/>
                  </a:lnTo>
                  <a:close/>
                </a:path>
              </a:pathLst>
            </a:custGeom>
            <a:blipFill>
              <a:blip r:embed="rId12"/>
              <a:stretch>
                <a:fillRect l="-2" r="-7"/>
              </a:stretch>
            </a:blipFill>
          </p:spPr>
        </p:sp>
      </p:grpSp>
      <p:sp>
        <p:nvSpPr>
          <p:cNvPr id="23" name="TextBox 23"/>
          <p:cNvSpPr txBox="1"/>
          <p:nvPr/>
        </p:nvSpPr>
        <p:spPr>
          <a:xfrm>
            <a:off x="11112864" y="3880235"/>
            <a:ext cx="3448234" cy="655955"/>
          </a:xfrm>
          <a:prstGeom prst="rect">
            <a:avLst/>
          </a:prstGeom>
        </p:spPr>
        <p:txBody>
          <a:bodyPr lIns="0" tIns="0" rIns="0" bIns="0" rtlCol="0" anchor="t">
            <a:spAutoFit/>
          </a:bodyPr>
          <a:lstStyle/>
          <a:p>
            <a:pPr algn="ctr">
              <a:lnSpc>
                <a:spcPts val="5320"/>
              </a:lnSpc>
            </a:pPr>
            <a:r>
              <a:rPr lang="en-US" sz="3800">
                <a:solidFill>
                  <a:srgbClr val="FFFFFF"/>
                </a:solidFill>
                <a:latin typeface="Baloo"/>
                <a:ea typeface="Baloo"/>
                <a:cs typeface="Baloo"/>
                <a:sym typeface="Baloo"/>
              </a:rPr>
              <a:t>Trách nhiệm</a:t>
            </a:r>
          </a:p>
        </p:txBody>
      </p:sp>
      <p:grpSp>
        <p:nvGrpSpPr>
          <p:cNvPr id="24" name="Group 24"/>
          <p:cNvGrpSpPr/>
          <p:nvPr/>
        </p:nvGrpSpPr>
        <p:grpSpPr>
          <a:xfrm>
            <a:off x="14630788" y="3761395"/>
            <a:ext cx="985066" cy="855478"/>
            <a:chOff x="0" y="0"/>
            <a:chExt cx="1313421" cy="1140638"/>
          </a:xfrm>
        </p:grpSpPr>
        <p:sp>
          <p:nvSpPr>
            <p:cNvPr id="25" name="Freeform 25" descr="preencoded.png"/>
            <p:cNvSpPr/>
            <p:nvPr/>
          </p:nvSpPr>
          <p:spPr>
            <a:xfrm>
              <a:off x="0" y="0"/>
              <a:ext cx="1313434" cy="1140587"/>
            </a:xfrm>
            <a:custGeom>
              <a:avLst/>
              <a:gdLst/>
              <a:ahLst/>
              <a:cxnLst/>
              <a:rect l="l" t="t" r="r" b="b"/>
              <a:pathLst>
                <a:path w="1313434" h="1140587">
                  <a:moveTo>
                    <a:pt x="0" y="0"/>
                  </a:moveTo>
                  <a:lnTo>
                    <a:pt x="1313434" y="0"/>
                  </a:lnTo>
                  <a:lnTo>
                    <a:pt x="1313434" y="1140587"/>
                  </a:lnTo>
                  <a:lnTo>
                    <a:pt x="0" y="1140587"/>
                  </a:lnTo>
                  <a:lnTo>
                    <a:pt x="0" y="0"/>
                  </a:lnTo>
                  <a:close/>
                </a:path>
              </a:pathLst>
            </a:custGeom>
            <a:blipFill>
              <a:blip r:embed="rId13"/>
              <a:stretch>
                <a:fillRect t="-7573" b="-7579"/>
              </a:stretch>
            </a:blipFill>
          </p:spPr>
        </p:sp>
      </p:grpSp>
      <p:sp>
        <p:nvSpPr>
          <p:cNvPr id="26" name="TextBox 26"/>
          <p:cNvSpPr txBox="1"/>
          <p:nvPr/>
        </p:nvSpPr>
        <p:spPr>
          <a:xfrm>
            <a:off x="9767908" y="4708741"/>
            <a:ext cx="7400582" cy="2668267"/>
          </a:xfrm>
          <a:prstGeom prst="rect">
            <a:avLst/>
          </a:prstGeom>
        </p:spPr>
        <p:txBody>
          <a:bodyPr lIns="0" tIns="0" rIns="0" bIns="0" rtlCol="0" anchor="t">
            <a:spAutoFit/>
          </a:bodyPr>
          <a:lstStyle/>
          <a:p>
            <a:pPr algn="ctr">
              <a:lnSpc>
                <a:spcPts val="5179"/>
              </a:lnSpc>
            </a:pPr>
            <a:r>
              <a:rPr lang="en-US" sz="3699">
                <a:solidFill>
                  <a:srgbClr val="B1BAC1"/>
                </a:solidFill>
                <a:latin typeface="Baloo"/>
                <a:ea typeface="Baloo"/>
                <a:cs typeface="Baloo"/>
                <a:sym typeface="Baloo"/>
              </a:rPr>
              <a:t>Responsibility</a:t>
            </a:r>
          </a:p>
          <a:p>
            <a:pPr algn="ctr">
              <a:lnSpc>
                <a:spcPts val="5179"/>
              </a:lnSpc>
            </a:pPr>
            <a:r>
              <a:rPr lang="en-US" sz="3699">
                <a:solidFill>
                  <a:srgbClr val="FFFFFF"/>
                </a:solidFill>
                <a:latin typeface="Baloo"/>
                <a:ea typeface="Baloo"/>
                <a:cs typeface="Baloo"/>
                <a:sym typeface="Baloo"/>
              </a:rPr>
              <a:t>Kiểm chứng nguồn tin, chịu trách nhiệm từng chia sẻ.</a:t>
            </a:r>
          </a:p>
          <a:p>
            <a:pPr algn="ctr">
              <a:lnSpc>
                <a:spcPts val="5179"/>
              </a:lnSpc>
            </a:pPr>
            <a:endParaRPr lang="en-US" sz="3699">
              <a:solidFill>
                <a:srgbClr val="FFFFFF"/>
              </a:solidFill>
              <a:latin typeface="Baloo"/>
              <a:ea typeface="Baloo"/>
              <a:cs typeface="Baloo"/>
              <a:sym typeface="Baloo"/>
            </a:endParaRPr>
          </a:p>
        </p:txBody>
      </p:sp>
      <p:sp>
        <p:nvSpPr>
          <p:cNvPr id="27" name="TextBox 27"/>
          <p:cNvSpPr txBox="1"/>
          <p:nvPr/>
        </p:nvSpPr>
        <p:spPr>
          <a:xfrm>
            <a:off x="750177" y="7953797"/>
            <a:ext cx="7441616" cy="2741933"/>
          </a:xfrm>
          <a:prstGeom prst="rect">
            <a:avLst/>
          </a:prstGeom>
        </p:spPr>
        <p:txBody>
          <a:bodyPr lIns="0" tIns="0" rIns="0" bIns="0" rtlCol="0" anchor="t">
            <a:spAutoFit/>
          </a:bodyPr>
          <a:lstStyle/>
          <a:p>
            <a:pPr algn="ctr">
              <a:lnSpc>
                <a:spcPts val="5320"/>
              </a:lnSpc>
            </a:pPr>
            <a:r>
              <a:rPr lang="en-US" sz="3800">
                <a:solidFill>
                  <a:srgbClr val="B1BAC1"/>
                </a:solidFill>
                <a:latin typeface="Baloo"/>
                <a:ea typeface="Baloo"/>
                <a:cs typeface="Baloo"/>
                <a:sym typeface="Baloo"/>
              </a:rPr>
              <a:t>Healthy</a:t>
            </a:r>
          </a:p>
          <a:p>
            <a:pPr algn="ctr">
              <a:lnSpc>
                <a:spcPts val="5320"/>
              </a:lnSpc>
            </a:pPr>
            <a:r>
              <a:rPr lang="en-US" sz="3800">
                <a:solidFill>
                  <a:srgbClr val="FFFFFF"/>
                </a:solidFill>
                <a:latin typeface="Baloo"/>
                <a:ea typeface="Baloo"/>
                <a:cs typeface="Baloo"/>
                <a:sym typeface="Baloo"/>
              </a:rPr>
              <a:t>Giao tiếp văn minh, đẩy lùi ngôn từ thù ghét.</a:t>
            </a:r>
          </a:p>
          <a:p>
            <a:pPr algn="ctr">
              <a:lnSpc>
                <a:spcPts val="5320"/>
              </a:lnSpc>
            </a:pPr>
            <a:endParaRPr lang="en-US" sz="3800">
              <a:solidFill>
                <a:srgbClr val="FFFFFF"/>
              </a:solidFill>
              <a:latin typeface="Baloo"/>
              <a:ea typeface="Baloo"/>
              <a:cs typeface="Baloo"/>
              <a:sym typeface="Baloo"/>
            </a:endParaRPr>
          </a:p>
        </p:txBody>
      </p:sp>
      <p:sp>
        <p:nvSpPr>
          <p:cNvPr id="28" name="TextBox 28"/>
          <p:cNvSpPr txBox="1"/>
          <p:nvPr/>
        </p:nvSpPr>
        <p:spPr>
          <a:xfrm>
            <a:off x="3268678" y="7078785"/>
            <a:ext cx="2404615" cy="741683"/>
          </a:xfrm>
          <a:prstGeom prst="rect">
            <a:avLst/>
          </a:prstGeom>
        </p:spPr>
        <p:txBody>
          <a:bodyPr lIns="0" tIns="0" rIns="0" bIns="0" rtlCol="0" anchor="t">
            <a:spAutoFit/>
          </a:bodyPr>
          <a:lstStyle/>
          <a:p>
            <a:pPr algn="ctr">
              <a:lnSpc>
                <a:spcPts val="5320"/>
              </a:lnSpc>
            </a:pPr>
            <a:r>
              <a:rPr lang="en-US" sz="3800">
                <a:solidFill>
                  <a:srgbClr val="FFFFFF"/>
                </a:solidFill>
                <a:latin typeface="Baloo"/>
                <a:ea typeface="Baloo"/>
                <a:cs typeface="Baloo"/>
                <a:sym typeface="Baloo"/>
              </a:rPr>
              <a:t>Lành mạnh</a:t>
            </a:r>
          </a:p>
        </p:txBody>
      </p:sp>
      <p:grpSp>
        <p:nvGrpSpPr>
          <p:cNvPr id="29" name="Group 29"/>
          <p:cNvGrpSpPr/>
          <p:nvPr/>
        </p:nvGrpSpPr>
        <p:grpSpPr>
          <a:xfrm>
            <a:off x="5828335" y="6950211"/>
            <a:ext cx="950519" cy="950585"/>
            <a:chOff x="0" y="0"/>
            <a:chExt cx="1267358" cy="1267447"/>
          </a:xfrm>
        </p:grpSpPr>
        <p:sp>
          <p:nvSpPr>
            <p:cNvPr id="30" name="Freeform 30" descr="preencoded.png"/>
            <p:cNvSpPr/>
            <p:nvPr/>
          </p:nvSpPr>
          <p:spPr>
            <a:xfrm>
              <a:off x="0" y="0"/>
              <a:ext cx="1267333" cy="1267460"/>
            </a:xfrm>
            <a:custGeom>
              <a:avLst/>
              <a:gdLst/>
              <a:ahLst/>
              <a:cxnLst/>
              <a:rect l="l" t="t" r="r" b="b"/>
              <a:pathLst>
                <a:path w="1267333" h="1267460">
                  <a:moveTo>
                    <a:pt x="0" y="0"/>
                  </a:moveTo>
                  <a:lnTo>
                    <a:pt x="1267333" y="0"/>
                  </a:lnTo>
                  <a:lnTo>
                    <a:pt x="1267333" y="1267460"/>
                  </a:lnTo>
                  <a:lnTo>
                    <a:pt x="0" y="1267460"/>
                  </a:lnTo>
                  <a:lnTo>
                    <a:pt x="0" y="0"/>
                  </a:lnTo>
                  <a:close/>
                </a:path>
              </a:pathLst>
            </a:custGeom>
            <a:blipFill>
              <a:blip r:embed="rId14"/>
              <a:stretch>
                <a:fillRect l="-3" r="-6" b="1"/>
              </a:stretch>
            </a:blipFill>
          </p:spPr>
        </p:sp>
      </p:grpSp>
      <p:sp>
        <p:nvSpPr>
          <p:cNvPr id="31" name="TextBox 31"/>
          <p:cNvSpPr txBox="1"/>
          <p:nvPr/>
        </p:nvSpPr>
        <p:spPr>
          <a:xfrm>
            <a:off x="12282734" y="7219259"/>
            <a:ext cx="2278364" cy="655955"/>
          </a:xfrm>
          <a:prstGeom prst="rect">
            <a:avLst/>
          </a:prstGeom>
        </p:spPr>
        <p:txBody>
          <a:bodyPr lIns="0" tIns="0" rIns="0" bIns="0" rtlCol="0" anchor="t">
            <a:spAutoFit/>
          </a:bodyPr>
          <a:lstStyle/>
          <a:p>
            <a:pPr algn="ctr">
              <a:lnSpc>
                <a:spcPts val="5320"/>
              </a:lnSpc>
            </a:pPr>
            <a:r>
              <a:rPr lang="en-US" sz="3800">
                <a:solidFill>
                  <a:srgbClr val="FFFFFF"/>
                </a:solidFill>
                <a:latin typeface="Baloo"/>
                <a:ea typeface="Baloo"/>
                <a:cs typeface="Baloo"/>
                <a:sym typeface="Baloo"/>
              </a:rPr>
              <a:t>An toàn</a:t>
            </a:r>
          </a:p>
        </p:txBody>
      </p:sp>
      <p:grpSp>
        <p:nvGrpSpPr>
          <p:cNvPr id="32" name="Group 32"/>
          <p:cNvGrpSpPr/>
          <p:nvPr/>
        </p:nvGrpSpPr>
        <p:grpSpPr>
          <a:xfrm>
            <a:off x="14663211" y="7129111"/>
            <a:ext cx="976570" cy="976627"/>
            <a:chOff x="0" y="0"/>
            <a:chExt cx="1302093" cy="1302169"/>
          </a:xfrm>
        </p:grpSpPr>
        <p:sp>
          <p:nvSpPr>
            <p:cNvPr id="33" name="Freeform 33" descr="preencoded.png"/>
            <p:cNvSpPr/>
            <p:nvPr/>
          </p:nvSpPr>
          <p:spPr>
            <a:xfrm>
              <a:off x="0" y="0"/>
              <a:ext cx="1302131" cy="1302131"/>
            </a:xfrm>
            <a:custGeom>
              <a:avLst/>
              <a:gdLst/>
              <a:ahLst/>
              <a:cxnLst/>
              <a:rect l="l" t="t" r="r" b="b"/>
              <a:pathLst>
                <a:path w="1302131" h="1302131">
                  <a:moveTo>
                    <a:pt x="0" y="0"/>
                  </a:moveTo>
                  <a:lnTo>
                    <a:pt x="1302131" y="0"/>
                  </a:lnTo>
                  <a:lnTo>
                    <a:pt x="1302131" y="1302131"/>
                  </a:lnTo>
                  <a:lnTo>
                    <a:pt x="0" y="1302131"/>
                  </a:lnTo>
                  <a:lnTo>
                    <a:pt x="0" y="0"/>
                  </a:lnTo>
                  <a:close/>
                </a:path>
              </a:pathLst>
            </a:custGeom>
            <a:blipFill>
              <a:blip r:embed="rId15"/>
              <a:stretch>
                <a:fillRect l="-2" b="-2"/>
              </a:stretch>
            </a:blipFill>
          </p:spPr>
        </p:sp>
      </p:grpSp>
      <p:sp>
        <p:nvSpPr>
          <p:cNvPr id="34" name="TextBox 34"/>
          <p:cNvSpPr txBox="1"/>
          <p:nvPr/>
        </p:nvSpPr>
        <p:spPr>
          <a:xfrm>
            <a:off x="9609651" y="8048374"/>
            <a:ext cx="8517455" cy="2741933"/>
          </a:xfrm>
          <a:prstGeom prst="rect">
            <a:avLst/>
          </a:prstGeom>
        </p:spPr>
        <p:txBody>
          <a:bodyPr lIns="0" tIns="0" rIns="0" bIns="0" rtlCol="0" anchor="t">
            <a:spAutoFit/>
          </a:bodyPr>
          <a:lstStyle/>
          <a:p>
            <a:pPr algn="ctr">
              <a:lnSpc>
                <a:spcPts val="5320"/>
              </a:lnSpc>
            </a:pPr>
            <a:r>
              <a:rPr lang="en-US" sz="3800">
                <a:solidFill>
                  <a:srgbClr val="B1BAC1"/>
                </a:solidFill>
                <a:latin typeface="Baloo"/>
                <a:ea typeface="Baloo"/>
                <a:cs typeface="Baloo"/>
                <a:sym typeface="Baloo"/>
              </a:rPr>
              <a:t>Safety</a:t>
            </a:r>
          </a:p>
          <a:p>
            <a:pPr algn="ctr">
              <a:lnSpc>
                <a:spcPts val="5320"/>
              </a:lnSpc>
            </a:pPr>
            <a:r>
              <a:rPr lang="en-US" sz="3800">
                <a:solidFill>
                  <a:srgbClr val="FFFFFF"/>
                </a:solidFill>
                <a:latin typeface="Baloo"/>
                <a:ea typeface="Baloo"/>
                <a:cs typeface="Baloo"/>
                <a:sym typeface="Baloo"/>
              </a:rPr>
              <a:t>Bảo mật dữ liệu định danh, cảnh giác trước kẻ lạ.</a:t>
            </a:r>
          </a:p>
          <a:p>
            <a:pPr algn="ctr">
              <a:lnSpc>
                <a:spcPts val="5320"/>
              </a:lnSpc>
            </a:pPr>
            <a:endParaRPr lang="en-US" sz="3800">
              <a:solidFill>
                <a:srgbClr val="FFFFFF"/>
              </a:solidFill>
              <a:latin typeface="Baloo"/>
              <a:ea typeface="Baloo"/>
              <a:cs typeface="Baloo"/>
              <a:sym typeface="Baloo"/>
            </a:endParaRPr>
          </a:p>
        </p:txBody>
      </p:sp>
      <p:sp>
        <p:nvSpPr>
          <p:cNvPr id="35" name="AutoShape 35"/>
          <p:cNvSpPr/>
          <p:nvPr/>
        </p:nvSpPr>
        <p:spPr>
          <a:xfrm rot="5380200">
            <a:off x="6024210" y="6942068"/>
            <a:ext cx="6620589" cy="0"/>
          </a:xfrm>
          <a:prstGeom prst="line">
            <a:avLst/>
          </a:prstGeom>
          <a:ln w="28575" cap="rnd">
            <a:gradFill>
              <a:gsLst>
                <a:gs pos="0">
                  <a:srgbClr val="7CA4FB">
                    <a:alpha val="100000"/>
                  </a:srgbClr>
                </a:gs>
                <a:gs pos="100000">
                  <a:srgbClr val="8634CB">
                    <a:alpha val="100000"/>
                  </a:srgbClr>
                </a:gs>
              </a:gsLst>
              <a:lin ang="2700000"/>
            </a:gradFill>
            <a:prstDash val="solid"/>
            <a:headEnd type="none" w="sm" len="sm"/>
            <a:tailEnd type="none" w="sm" len="sm"/>
          </a:ln>
        </p:spPr>
      </p:sp>
      <p:sp>
        <p:nvSpPr>
          <p:cNvPr id="36" name="AutoShape 36"/>
          <p:cNvSpPr/>
          <p:nvPr/>
        </p:nvSpPr>
        <p:spPr>
          <a:xfrm rot="8340">
            <a:off x="1255232" y="6770123"/>
            <a:ext cx="15703439" cy="0"/>
          </a:xfrm>
          <a:prstGeom prst="line">
            <a:avLst/>
          </a:prstGeom>
          <a:ln w="28575" cap="rnd">
            <a:gradFill>
              <a:gsLst>
                <a:gs pos="0">
                  <a:srgbClr val="7CA4FB">
                    <a:alpha val="100000"/>
                  </a:srgbClr>
                </a:gs>
                <a:gs pos="100000">
                  <a:srgbClr val="8634CB">
                    <a:alpha val="100000"/>
                  </a:srgbClr>
                </a:gs>
              </a:gsLst>
              <a:lin ang="2700000"/>
            </a:gradFill>
            <a:prstDash val="solid"/>
            <a:headEnd type="none" w="sm" len="sm"/>
            <a:tailEnd type="none" w="sm" len="sm"/>
          </a:ln>
        </p:spPr>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61132"/>
        </a:solidFill>
        <a:effectLst/>
      </p:bgPr>
    </p:bg>
    <p:spTree>
      <p:nvGrpSpPr>
        <p:cNvPr id="1" name=""/>
        <p:cNvGrpSpPr/>
        <p:nvPr/>
      </p:nvGrpSpPr>
      <p:grpSpPr>
        <a:xfrm>
          <a:off x="0" y="0"/>
          <a:ext cx="0" cy="0"/>
          <a:chOff x="0" y="0"/>
          <a:chExt cx="0" cy="0"/>
        </a:xfrm>
      </p:grpSpPr>
      <p:grpSp>
        <p:nvGrpSpPr>
          <p:cNvPr id="2" name="Group 2"/>
          <p:cNvGrpSpPr/>
          <p:nvPr/>
        </p:nvGrpSpPr>
        <p:grpSpPr>
          <a:xfrm>
            <a:off x="12488456" y="-301114"/>
            <a:ext cx="3475758" cy="2974324"/>
            <a:chOff x="0" y="0"/>
            <a:chExt cx="4634344" cy="3965766"/>
          </a:xfrm>
        </p:grpSpPr>
        <p:sp>
          <p:nvSpPr>
            <p:cNvPr id="3" name="Freeform 3"/>
            <p:cNvSpPr/>
            <p:nvPr/>
          </p:nvSpPr>
          <p:spPr>
            <a:xfrm>
              <a:off x="0" y="0"/>
              <a:ext cx="4634357" cy="3965829"/>
            </a:xfrm>
            <a:custGeom>
              <a:avLst/>
              <a:gdLst/>
              <a:ahLst/>
              <a:cxnLst/>
              <a:rect l="l" t="t" r="r" b="b"/>
              <a:pathLst>
                <a:path w="4634357" h="3965829">
                  <a:moveTo>
                    <a:pt x="0" y="0"/>
                  </a:moveTo>
                  <a:lnTo>
                    <a:pt x="4634357" y="0"/>
                  </a:lnTo>
                  <a:lnTo>
                    <a:pt x="4634357" y="3965829"/>
                  </a:lnTo>
                  <a:lnTo>
                    <a:pt x="0" y="3965829"/>
                  </a:lnTo>
                  <a:lnTo>
                    <a:pt x="0" y="0"/>
                  </a:lnTo>
                  <a:close/>
                </a:path>
              </a:pathLst>
            </a:custGeom>
            <a:blipFill>
              <a:blip r:embed="rId2"/>
              <a:stretch>
                <a:fillRect t="-52" b="-50"/>
              </a:stretch>
            </a:blipFill>
          </p:spPr>
        </p:sp>
      </p:grpSp>
      <p:grpSp>
        <p:nvGrpSpPr>
          <p:cNvPr id="4" name="Group 4"/>
          <p:cNvGrpSpPr/>
          <p:nvPr/>
        </p:nvGrpSpPr>
        <p:grpSpPr>
          <a:xfrm>
            <a:off x="15705068" y="1559443"/>
            <a:ext cx="908409" cy="834523"/>
            <a:chOff x="0" y="0"/>
            <a:chExt cx="1211212" cy="1112698"/>
          </a:xfrm>
        </p:grpSpPr>
        <p:sp>
          <p:nvSpPr>
            <p:cNvPr id="5" name="Freeform 5"/>
            <p:cNvSpPr/>
            <p:nvPr/>
          </p:nvSpPr>
          <p:spPr>
            <a:xfrm>
              <a:off x="0" y="0"/>
              <a:ext cx="1211199" cy="1112647"/>
            </a:xfrm>
            <a:custGeom>
              <a:avLst/>
              <a:gdLst/>
              <a:ahLst/>
              <a:cxnLst/>
              <a:rect l="l" t="t" r="r" b="b"/>
              <a:pathLst>
                <a:path w="1211199" h="1112647">
                  <a:moveTo>
                    <a:pt x="0" y="0"/>
                  </a:moveTo>
                  <a:lnTo>
                    <a:pt x="1211199" y="0"/>
                  </a:lnTo>
                  <a:lnTo>
                    <a:pt x="1211199" y="1112647"/>
                  </a:lnTo>
                  <a:lnTo>
                    <a:pt x="0" y="1112647"/>
                  </a:lnTo>
                  <a:lnTo>
                    <a:pt x="0" y="0"/>
                  </a:lnTo>
                  <a:close/>
                </a:path>
              </a:pathLst>
            </a:custGeom>
            <a:blipFill>
              <a:blip r:embed="rId3"/>
              <a:stretch>
                <a:fillRect t="-27" r="-1" b="-31"/>
              </a:stretch>
            </a:blipFill>
          </p:spPr>
        </p:sp>
      </p:grpSp>
      <p:grpSp>
        <p:nvGrpSpPr>
          <p:cNvPr id="6" name="Group 6"/>
          <p:cNvGrpSpPr/>
          <p:nvPr/>
        </p:nvGrpSpPr>
        <p:grpSpPr>
          <a:xfrm>
            <a:off x="8677723" y="7876746"/>
            <a:ext cx="1503864" cy="1381554"/>
            <a:chOff x="0" y="0"/>
            <a:chExt cx="2005152" cy="1842071"/>
          </a:xfrm>
        </p:grpSpPr>
        <p:sp>
          <p:nvSpPr>
            <p:cNvPr id="7" name="Freeform 7"/>
            <p:cNvSpPr/>
            <p:nvPr/>
          </p:nvSpPr>
          <p:spPr>
            <a:xfrm>
              <a:off x="0" y="0"/>
              <a:ext cx="2005203" cy="1842008"/>
            </a:xfrm>
            <a:custGeom>
              <a:avLst/>
              <a:gdLst/>
              <a:ahLst/>
              <a:cxnLst/>
              <a:rect l="l" t="t" r="r" b="b"/>
              <a:pathLst>
                <a:path w="2005203" h="1842008">
                  <a:moveTo>
                    <a:pt x="0" y="0"/>
                  </a:moveTo>
                  <a:lnTo>
                    <a:pt x="2005203" y="0"/>
                  </a:lnTo>
                  <a:lnTo>
                    <a:pt x="2005203" y="1842008"/>
                  </a:lnTo>
                  <a:lnTo>
                    <a:pt x="0" y="1842008"/>
                  </a:lnTo>
                  <a:lnTo>
                    <a:pt x="0" y="0"/>
                  </a:lnTo>
                  <a:close/>
                </a:path>
              </a:pathLst>
            </a:custGeom>
            <a:blipFill>
              <a:blip r:embed="rId3"/>
              <a:stretch>
                <a:fillRect t="-26" r="2" b="-30"/>
              </a:stretch>
            </a:blipFill>
          </p:spPr>
        </p:sp>
      </p:grpSp>
      <p:sp>
        <p:nvSpPr>
          <p:cNvPr id="8" name="TextBox 8"/>
          <p:cNvSpPr txBox="1"/>
          <p:nvPr/>
        </p:nvSpPr>
        <p:spPr>
          <a:xfrm>
            <a:off x="0" y="2436847"/>
            <a:ext cx="11741544" cy="1408433"/>
          </a:xfrm>
          <a:prstGeom prst="rect">
            <a:avLst/>
          </a:prstGeom>
        </p:spPr>
        <p:txBody>
          <a:bodyPr lIns="0" tIns="0" rIns="0" bIns="0" rtlCol="0" anchor="t">
            <a:spAutoFit/>
          </a:bodyPr>
          <a:lstStyle/>
          <a:p>
            <a:pPr algn="ctr">
              <a:lnSpc>
                <a:spcPts val="5320"/>
              </a:lnSpc>
            </a:pPr>
            <a:r>
              <a:rPr lang="en-US" sz="3800">
                <a:solidFill>
                  <a:srgbClr val="FFFFFF"/>
                </a:solidFill>
                <a:latin typeface="Baloo"/>
                <a:ea typeface="Baloo"/>
                <a:cs typeface="Baloo"/>
                <a:sym typeface="Baloo"/>
              </a:rPr>
              <a:t>-Thảo luận trên diễn đàn: lịch sự, bình tĩnh, tôn trọng ý kiến của người khác</a:t>
            </a:r>
          </a:p>
        </p:txBody>
      </p:sp>
      <p:sp>
        <p:nvSpPr>
          <p:cNvPr id="9" name="TextBox 9"/>
          <p:cNvSpPr txBox="1"/>
          <p:nvPr/>
        </p:nvSpPr>
        <p:spPr>
          <a:xfrm>
            <a:off x="9520" y="4000470"/>
            <a:ext cx="11741544" cy="3415027"/>
          </a:xfrm>
          <a:prstGeom prst="rect">
            <a:avLst/>
          </a:prstGeom>
        </p:spPr>
        <p:txBody>
          <a:bodyPr lIns="0" tIns="0" rIns="0" bIns="0" rtlCol="0" anchor="t">
            <a:spAutoFit/>
          </a:bodyPr>
          <a:lstStyle/>
          <a:p>
            <a:pPr algn="ctr">
              <a:lnSpc>
                <a:spcPts val="4200"/>
              </a:lnSpc>
            </a:pPr>
            <a:r>
              <a:rPr lang="en-US" sz="3000">
                <a:solidFill>
                  <a:srgbClr val="B1BAC1"/>
                </a:solidFill>
                <a:latin typeface="Baloo"/>
                <a:ea typeface="Baloo"/>
                <a:cs typeface="Baloo"/>
                <a:sym typeface="Baloo"/>
              </a:rPr>
              <a:t>Forum Discussion: Polite, Calm, and Respectful of Others' Opinions</a:t>
            </a:r>
          </a:p>
          <a:p>
            <a:pPr algn="ctr">
              <a:lnSpc>
                <a:spcPts val="5319"/>
              </a:lnSpc>
            </a:pPr>
            <a:endParaRPr lang="en-US" sz="3000">
              <a:solidFill>
                <a:srgbClr val="B1BAC1"/>
              </a:solidFill>
              <a:latin typeface="Baloo"/>
              <a:ea typeface="Baloo"/>
              <a:cs typeface="Baloo"/>
              <a:sym typeface="Baloo"/>
            </a:endParaRPr>
          </a:p>
          <a:p>
            <a:pPr algn="ctr">
              <a:lnSpc>
                <a:spcPts val="5319"/>
              </a:lnSpc>
            </a:pPr>
            <a:endParaRPr lang="en-US" sz="3000">
              <a:solidFill>
                <a:srgbClr val="B1BAC1"/>
              </a:solidFill>
              <a:latin typeface="Baloo"/>
              <a:ea typeface="Baloo"/>
              <a:cs typeface="Baloo"/>
              <a:sym typeface="Baloo"/>
            </a:endParaRPr>
          </a:p>
          <a:p>
            <a:pPr algn="ctr">
              <a:lnSpc>
                <a:spcPts val="5319"/>
              </a:lnSpc>
            </a:pPr>
            <a:endParaRPr lang="en-US" sz="3000">
              <a:solidFill>
                <a:srgbClr val="B1BAC1"/>
              </a:solidFill>
              <a:latin typeface="Baloo"/>
              <a:ea typeface="Baloo"/>
              <a:cs typeface="Baloo"/>
              <a:sym typeface="Baloo"/>
            </a:endParaRPr>
          </a:p>
          <a:p>
            <a:pPr algn="ctr">
              <a:lnSpc>
                <a:spcPts val="5319"/>
              </a:lnSpc>
            </a:pPr>
            <a:endParaRPr lang="en-US" sz="3000">
              <a:solidFill>
                <a:srgbClr val="B1BAC1"/>
              </a:solidFill>
              <a:latin typeface="Baloo"/>
              <a:ea typeface="Baloo"/>
              <a:cs typeface="Baloo"/>
              <a:sym typeface="Baloo"/>
            </a:endParaRPr>
          </a:p>
          <a:p>
            <a:pPr algn="ctr">
              <a:lnSpc>
                <a:spcPts val="1500"/>
              </a:lnSpc>
            </a:pPr>
            <a:endParaRPr lang="en-US" sz="3000">
              <a:solidFill>
                <a:srgbClr val="B1BAC1"/>
              </a:solidFill>
              <a:latin typeface="Baloo"/>
              <a:ea typeface="Baloo"/>
              <a:cs typeface="Baloo"/>
              <a:sym typeface="Baloo"/>
            </a:endParaRPr>
          </a:p>
        </p:txBody>
      </p:sp>
      <p:sp>
        <p:nvSpPr>
          <p:cNvPr id="10" name="TextBox 10"/>
          <p:cNvSpPr txBox="1"/>
          <p:nvPr/>
        </p:nvSpPr>
        <p:spPr>
          <a:xfrm>
            <a:off x="-19043" y="6306659"/>
            <a:ext cx="11741544" cy="4447537"/>
          </a:xfrm>
          <a:prstGeom prst="rect">
            <a:avLst/>
          </a:prstGeom>
        </p:spPr>
        <p:txBody>
          <a:bodyPr lIns="0" tIns="0" rIns="0" bIns="0" rtlCol="0" anchor="t">
            <a:spAutoFit/>
          </a:bodyPr>
          <a:lstStyle/>
          <a:p>
            <a:pPr algn="ctr">
              <a:lnSpc>
                <a:spcPts val="4200"/>
              </a:lnSpc>
            </a:pPr>
            <a:r>
              <a:rPr lang="en-US" sz="3000">
                <a:solidFill>
                  <a:srgbClr val="B1BAC1"/>
                </a:solidFill>
                <a:latin typeface="Baloo"/>
                <a:ea typeface="Baloo"/>
                <a:cs typeface="Baloo"/>
                <a:sym typeface="Baloo"/>
              </a:rPr>
              <a:t>Reading Social Media Content: Selective, Healthy, and Useful Informati</a:t>
            </a:r>
          </a:p>
          <a:p>
            <a:pPr algn="ctr">
              <a:lnSpc>
                <a:spcPts val="5319"/>
              </a:lnSpc>
            </a:pPr>
            <a:endParaRPr lang="en-US" sz="3000">
              <a:solidFill>
                <a:srgbClr val="B1BAC1"/>
              </a:solidFill>
              <a:latin typeface="Baloo"/>
              <a:ea typeface="Baloo"/>
              <a:cs typeface="Baloo"/>
              <a:sym typeface="Baloo"/>
            </a:endParaRPr>
          </a:p>
          <a:p>
            <a:pPr algn="ctr">
              <a:lnSpc>
                <a:spcPts val="5319"/>
              </a:lnSpc>
            </a:pPr>
            <a:endParaRPr lang="en-US" sz="3000">
              <a:solidFill>
                <a:srgbClr val="B1BAC1"/>
              </a:solidFill>
              <a:latin typeface="Baloo"/>
              <a:ea typeface="Baloo"/>
              <a:cs typeface="Baloo"/>
              <a:sym typeface="Baloo"/>
            </a:endParaRPr>
          </a:p>
          <a:p>
            <a:pPr algn="ctr">
              <a:lnSpc>
                <a:spcPts val="5319"/>
              </a:lnSpc>
            </a:pPr>
            <a:endParaRPr lang="en-US" sz="3000">
              <a:solidFill>
                <a:srgbClr val="B1BAC1"/>
              </a:solidFill>
              <a:latin typeface="Baloo"/>
              <a:ea typeface="Baloo"/>
              <a:cs typeface="Baloo"/>
              <a:sym typeface="Baloo"/>
            </a:endParaRPr>
          </a:p>
          <a:p>
            <a:pPr algn="ctr">
              <a:lnSpc>
                <a:spcPts val="5319"/>
              </a:lnSpc>
            </a:pPr>
            <a:endParaRPr lang="en-US" sz="3000">
              <a:solidFill>
                <a:srgbClr val="B1BAC1"/>
              </a:solidFill>
              <a:latin typeface="Baloo"/>
              <a:ea typeface="Baloo"/>
              <a:cs typeface="Baloo"/>
              <a:sym typeface="Baloo"/>
            </a:endParaRPr>
          </a:p>
          <a:p>
            <a:pPr algn="ctr">
              <a:lnSpc>
                <a:spcPts val="5319"/>
              </a:lnSpc>
            </a:pPr>
            <a:endParaRPr lang="en-US" sz="3000">
              <a:solidFill>
                <a:srgbClr val="B1BAC1"/>
              </a:solidFill>
              <a:latin typeface="Baloo"/>
              <a:ea typeface="Baloo"/>
              <a:cs typeface="Baloo"/>
              <a:sym typeface="Baloo"/>
            </a:endParaRPr>
          </a:p>
        </p:txBody>
      </p:sp>
      <p:sp>
        <p:nvSpPr>
          <p:cNvPr id="11" name="TextBox 11"/>
          <p:cNvSpPr txBox="1"/>
          <p:nvPr/>
        </p:nvSpPr>
        <p:spPr>
          <a:xfrm>
            <a:off x="-45383" y="7415497"/>
            <a:ext cx="11966734" cy="1408433"/>
          </a:xfrm>
          <a:prstGeom prst="rect">
            <a:avLst/>
          </a:prstGeom>
        </p:spPr>
        <p:txBody>
          <a:bodyPr lIns="0" tIns="0" rIns="0" bIns="0" rtlCol="0" anchor="t">
            <a:spAutoFit/>
          </a:bodyPr>
          <a:lstStyle/>
          <a:p>
            <a:pPr algn="ctr">
              <a:lnSpc>
                <a:spcPts val="5320"/>
              </a:lnSpc>
            </a:pPr>
            <a:r>
              <a:rPr lang="en-US" sz="3800">
                <a:solidFill>
                  <a:srgbClr val="FFFFFF"/>
                </a:solidFill>
                <a:latin typeface="Baloo"/>
                <a:ea typeface="Baloo"/>
                <a:cs typeface="Baloo"/>
                <a:sym typeface="Baloo"/>
              </a:rPr>
              <a:t>-Không chia sẻ thông tin cá nhân của người khác khi chưa được cho phép</a:t>
            </a:r>
          </a:p>
        </p:txBody>
      </p:sp>
      <p:sp>
        <p:nvSpPr>
          <p:cNvPr id="12" name="TextBox 12"/>
          <p:cNvSpPr txBox="1"/>
          <p:nvPr/>
        </p:nvSpPr>
        <p:spPr>
          <a:xfrm>
            <a:off x="-3115" y="8958581"/>
            <a:ext cx="11966734" cy="3914137"/>
          </a:xfrm>
          <a:prstGeom prst="rect">
            <a:avLst/>
          </a:prstGeom>
        </p:spPr>
        <p:txBody>
          <a:bodyPr lIns="0" tIns="0" rIns="0" bIns="0" rtlCol="0" anchor="t">
            <a:spAutoFit/>
          </a:bodyPr>
          <a:lstStyle/>
          <a:p>
            <a:pPr algn="ctr">
              <a:lnSpc>
                <a:spcPts val="4200"/>
              </a:lnSpc>
            </a:pPr>
            <a:r>
              <a:rPr lang="en-US" sz="3000">
                <a:solidFill>
                  <a:srgbClr val="B1BAC1"/>
                </a:solidFill>
                <a:latin typeface="Baloo"/>
                <a:ea typeface="Baloo"/>
                <a:cs typeface="Baloo"/>
                <a:sym typeface="Baloo"/>
              </a:rPr>
              <a:t>Do Not Share Others' Personal Information Without Permission</a:t>
            </a:r>
          </a:p>
          <a:p>
            <a:pPr algn="ctr">
              <a:lnSpc>
                <a:spcPts val="5319"/>
              </a:lnSpc>
            </a:pPr>
            <a:endParaRPr lang="en-US" sz="3000">
              <a:solidFill>
                <a:srgbClr val="B1BAC1"/>
              </a:solidFill>
              <a:latin typeface="Baloo"/>
              <a:ea typeface="Baloo"/>
              <a:cs typeface="Baloo"/>
              <a:sym typeface="Baloo"/>
            </a:endParaRPr>
          </a:p>
          <a:p>
            <a:pPr algn="ctr">
              <a:lnSpc>
                <a:spcPts val="5319"/>
              </a:lnSpc>
            </a:pPr>
            <a:endParaRPr lang="en-US" sz="3000">
              <a:solidFill>
                <a:srgbClr val="B1BAC1"/>
              </a:solidFill>
              <a:latin typeface="Baloo"/>
              <a:ea typeface="Baloo"/>
              <a:cs typeface="Baloo"/>
              <a:sym typeface="Baloo"/>
            </a:endParaRPr>
          </a:p>
          <a:p>
            <a:pPr algn="ctr">
              <a:lnSpc>
                <a:spcPts val="5319"/>
              </a:lnSpc>
            </a:pPr>
            <a:endParaRPr lang="en-US" sz="3000">
              <a:solidFill>
                <a:srgbClr val="B1BAC1"/>
              </a:solidFill>
              <a:latin typeface="Baloo"/>
              <a:ea typeface="Baloo"/>
              <a:cs typeface="Baloo"/>
              <a:sym typeface="Baloo"/>
            </a:endParaRPr>
          </a:p>
          <a:p>
            <a:pPr algn="ctr">
              <a:lnSpc>
                <a:spcPts val="5319"/>
              </a:lnSpc>
            </a:pPr>
            <a:endParaRPr lang="en-US" sz="3000">
              <a:solidFill>
                <a:srgbClr val="B1BAC1"/>
              </a:solidFill>
              <a:latin typeface="Baloo"/>
              <a:ea typeface="Baloo"/>
              <a:cs typeface="Baloo"/>
              <a:sym typeface="Baloo"/>
            </a:endParaRPr>
          </a:p>
          <a:p>
            <a:pPr algn="ctr">
              <a:lnSpc>
                <a:spcPts val="5319"/>
              </a:lnSpc>
            </a:pPr>
            <a:endParaRPr lang="en-US" sz="3000">
              <a:solidFill>
                <a:srgbClr val="B1BAC1"/>
              </a:solidFill>
              <a:latin typeface="Baloo"/>
              <a:ea typeface="Baloo"/>
              <a:cs typeface="Baloo"/>
              <a:sym typeface="Baloo"/>
            </a:endParaRPr>
          </a:p>
        </p:txBody>
      </p:sp>
      <p:sp>
        <p:nvSpPr>
          <p:cNvPr id="13" name="TextBox 13"/>
          <p:cNvSpPr txBox="1"/>
          <p:nvPr/>
        </p:nvSpPr>
        <p:spPr>
          <a:xfrm>
            <a:off x="12101627" y="2734808"/>
            <a:ext cx="5781370" cy="8742683"/>
          </a:xfrm>
          <a:prstGeom prst="rect">
            <a:avLst/>
          </a:prstGeom>
        </p:spPr>
        <p:txBody>
          <a:bodyPr lIns="0" tIns="0" rIns="0" bIns="0" rtlCol="0" anchor="t">
            <a:spAutoFit/>
          </a:bodyPr>
          <a:lstStyle/>
          <a:p>
            <a:pPr algn="ctr">
              <a:lnSpc>
                <a:spcPts val="5320"/>
              </a:lnSpc>
            </a:pPr>
            <a:r>
              <a:rPr lang="en-US" sz="3800">
                <a:solidFill>
                  <a:srgbClr val="FFFFFF"/>
                </a:solidFill>
                <a:latin typeface="Baloo"/>
                <a:ea typeface="Baloo"/>
                <a:cs typeface="Baloo"/>
                <a:sym typeface="Baloo"/>
              </a:rPr>
              <a:t>-Chia sẻ thông tin trên mạng xã hội: kiểm tra tính chính xác của tin bài</a:t>
            </a:r>
          </a:p>
          <a:p>
            <a:pPr algn="ctr">
              <a:lnSpc>
                <a:spcPts val="5320"/>
              </a:lnSpc>
            </a:pPr>
            <a:endParaRPr lang="en-US" sz="3800">
              <a:solidFill>
                <a:srgbClr val="FFFFFF"/>
              </a:solidFill>
              <a:latin typeface="Baloo"/>
              <a:ea typeface="Baloo"/>
              <a:cs typeface="Baloo"/>
              <a:sym typeface="Baloo"/>
            </a:endParaRPr>
          </a:p>
          <a:p>
            <a:pPr algn="ctr">
              <a:lnSpc>
                <a:spcPts val="5320"/>
              </a:lnSpc>
            </a:pPr>
            <a:endParaRPr lang="en-US" sz="3800">
              <a:solidFill>
                <a:srgbClr val="FFFFFF"/>
              </a:solidFill>
              <a:latin typeface="Baloo"/>
              <a:ea typeface="Baloo"/>
              <a:cs typeface="Baloo"/>
              <a:sym typeface="Baloo"/>
            </a:endParaRPr>
          </a:p>
          <a:p>
            <a:pPr algn="ctr">
              <a:lnSpc>
                <a:spcPts val="5320"/>
              </a:lnSpc>
            </a:pPr>
            <a:endParaRPr lang="en-US" sz="3800">
              <a:solidFill>
                <a:srgbClr val="FFFFFF"/>
              </a:solidFill>
              <a:latin typeface="Baloo"/>
              <a:ea typeface="Baloo"/>
              <a:cs typeface="Baloo"/>
              <a:sym typeface="Baloo"/>
            </a:endParaRPr>
          </a:p>
          <a:p>
            <a:pPr algn="ctr">
              <a:lnSpc>
                <a:spcPts val="5320"/>
              </a:lnSpc>
            </a:pPr>
            <a:endParaRPr lang="en-US" sz="3800">
              <a:solidFill>
                <a:srgbClr val="FFFFFF"/>
              </a:solidFill>
              <a:latin typeface="Baloo"/>
              <a:ea typeface="Baloo"/>
              <a:cs typeface="Baloo"/>
              <a:sym typeface="Baloo"/>
            </a:endParaRPr>
          </a:p>
          <a:p>
            <a:pPr algn="ctr">
              <a:lnSpc>
                <a:spcPts val="5320"/>
              </a:lnSpc>
            </a:pPr>
            <a:endParaRPr lang="en-US" sz="3800">
              <a:solidFill>
                <a:srgbClr val="FFFFFF"/>
              </a:solidFill>
              <a:latin typeface="Baloo"/>
              <a:ea typeface="Baloo"/>
              <a:cs typeface="Baloo"/>
              <a:sym typeface="Baloo"/>
            </a:endParaRPr>
          </a:p>
          <a:p>
            <a:pPr algn="ctr">
              <a:lnSpc>
                <a:spcPts val="5320"/>
              </a:lnSpc>
            </a:pPr>
            <a:endParaRPr lang="en-US" sz="3800">
              <a:solidFill>
                <a:srgbClr val="FFFFFF"/>
              </a:solidFill>
              <a:latin typeface="Baloo"/>
              <a:ea typeface="Baloo"/>
              <a:cs typeface="Baloo"/>
              <a:sym typeface="Baloo"/>
            </a:endParaRPr>
          </a:p>
          <a:p>
            <a:pPr algn="ctr">
              <a:lnSpc>
                <a:spcPts val="5320"/>
              </a:lnSpc>
            </a:pPr>
            <a:endParaRPr lang="en-US" sz="3800">
              <a:solidFill>
                <a:srgbClr val="FFFFFF"/>
              </a:solidFill>
              <a:latin typeface="Baloo"/>
              <a:ea typeface="Baloo"/>
              <a:cs typeface="Baloo"/>
              <a:sym typeface="Baloo"/>
            </a:endParaRPr>
          </a:p>
          <a:p>
            <a:pPr algn="ctr">
              <a:lnSpc>
                <a:spcPts val="5320"/>
              </a:lnSpc>
            </a:pPr>
            <a:endParaRPr lang="en-US" sz="3800">
              <a:solidFill>
                <a:srgbClr val="FFFFFF"/>
              </a:solidFill>
              <a:latin typeface="Baloo"/>
              <a:ea typeface="Baloo"/>
              <a:cs typeface="Baloo"/>
              <a:sym typeface="Baloo"/>
            </a:endParaRPr>
          </a:p>
          <a:p>
            <a:pPr algn="ctr">
              <a:lnSpc>
                <a:spcPts val="5320"/>
              </a:lnSpc>
            </a:pPr>
            <a:endParaRPr lang="en-US" sz="3800">
              <a:solidFill>
                <a:srgbClr val="FFFFFF"/>
              </a:solidFill>
              <a:latin typeface="Baloo"/>
              <a:ea typeface="Baloo"/>
              <a:cs typeface="Baloo"/>
              <a:sym typeface="Baloo"/>
            </a:endParaRPr>
          </a:p>
          <a:p>
            <a:pPr algn="ctr">
              <a:lnSpc>
                <a:spcPts val="5320"/>
              </a:lnSpc>
            </a:pPr>
            <a:endParaRPr lang="en-US" sz="3800">
              <a:solidFill>
                <a:srgbClr val="FFFFFF"/>
              </a:solidFill>
              <a:latin typeface="Baloo"/>
              <a:ea typeface="Baloo"/>
              <a:cs typeface="Baloo"/>
              <a:sym typeface="Baloo"/>
            </a:endParaRPr>
          </a:p>
        </p:txBody>
      </p:sp>
      <p:sp>
        <p:nvSpPr>
          <p:cNvPr id="14" name="TextBox 14"/>
          <p:cNvSpPr txBox="1"/>
          <p:nvPr/>
        </p:nvSpPr>
        <p:spPr>
          <a:xfrm>
            <a:off x="11741544" y="6468113"/>
            <a:ext cx="6573241" cy="5408933"/>
          </a:xfrm>
          <a:prstGeom prst="rect">
            <a:avLst/>
          </a:prstGeom>
        </p:spPr>
        <p:txBody>
          <a:bodyPr lIns="0" tIns="0" rIns="0" bIns="0" rtlCol="0" anchor="t">
            <a:spAutoFit/>
          </a:bodyPr>
          <a:lstStyle/>
          <a:p>
            <a:pPr algn="ctr">
              <a:lnSpc>
                <a:spcPts val="5320"/>
              </a:lnSpc>
            </a:pPr>
            <a:r>
              <a:rPr lang="en-US" sz="3800">
                <a:solidFill>
                  <a:srgbClr val="FFFFFF"/>
                </a:solidFill>
                <a:latin typeface="Baloo"/>
                <a:ea typeface="Baloo"/>
                <a:cs typeface="Baloo"/>
                <a:sym typeface="Baloo"/>
              </a:rPr>
              <a:t>-Đăng bài trên mạng xã hội: ca ngợi người tốt việc tốt, lan tỏa giá trị nhân văn</a:t>
            </a:r>
          </a:p>
          <a:p>
            <a:pPr algn="ctr">
              <a:lnSpc>
                <a:spcPts val="5320"/>
              </a:lnSpc>
            </a:pPr>
            <a:endParaRPr lang="en-US" sz="3800">
              <a:solidFill>
                <a:srgbClr val="FFFFFF"/>
              </a:solidFill>
              <a:latin typeface="Baloo"/>
              <a:ea typeface="Baloo"/>
              <a:cs typeface="Baloo"/>
              <a:sym typeface="Baloo"/>
            </a:endParaRPr>
          </a:p>
          <a:p>
            <a:pPr algn="ctr">
              <a:lnSpc>
                <a:spcPts val="5320"/>
              </a:lnSpc>
            </a:pPr>
            <a:endParaRPr lang="en-US" sz="3800">
              <a:solidFill>
                <a:srgbClr val="FFFFFF"/>
              </a:solidFill>
              <a:latin typeface="Baloo"/>
              <a:ea typeface="Baloo"/>
              <a:cs typeface="Baloo"/>
              <a:sym typeface="Baloo"/>
            </a:endParaRPr>
          </a:p>
          <a:p>
            <a:pPr algn="ctr">
              <a:lnSpc>
                <a:spcPts val="5320"/>
              </a:lnSpc>
            </a:pPr>
            <a:endParaRPr lang="en-US" sz="3800">
              <a:solidFill>
                <a:srgbClr val="FFFFFF"/>
              </a:solidFill>
              <a:latin typeface="Baloo"/>
              <a:ea typeface="Baloo"/>
              <a:cs typeface="Baloo"/>
              <a:sym typeface="Baloo"/>
            </a:endParaRPr>
          </a:p>
          <a:p>
            <a:pPr algn="ctr">
              <a:lnSpc>
                <a:spcPts val="5320"/>
              </a:lnSpc>
            </a:pPr>
            <a:endParaRPr lang="en-US" sz="3800">
              <a:solidFill>
                <a:srgbClr val="FFFFFF"/>
              </a:solidFill>
              <a:latin typeface="Baloo"/>
              <a:ea typeface="Baloo"/>
              <a:cs typeface="Baloo"/>
              <a:sym typeface="Baloo"/>
            </a:endParaRPr>
          </a:p>
          <a:p>
            <a:pPr algn="ctr">
              <a:lnSpc>
                <a:spcPts val="5320"/>
              </a:lnSpc>
            </a:pPr>
            <a:endParaRPr lang="en-US" sz="3800">
              <a:solidFill>
                <a:srgbClr val="FFFFFF"/>
              </a:solidFill>
              <a:latin typeface="Baloo"/>
              <a:ea typeface="Baloo"/>
              <a:cs typeface="Baloo"/>
              <a:sym typeface="Baloo"/>
            </a:endParaRPr>
          </a:p>
        </p:txBody>
      </p:sp>
      <p:sp>
        <p:nvSpPr>
          <p:cNvPr id="15" name="AutoShape 15"/>
          <p:cNvSpPr/>
          <p:nvPr/>
        </p:nvSpPr>
        <p:spPr>
          <a:xfrm rot="5425740">
            <a:off x="7936373" y="6454464"/>
            <a:ext cx="7629382" cy="0"/>
          </a:xfrm>
          <a:prstGeom prst="line">
            <a:avLst/>
          </a:prstGeom>
          <a:ln w="28575" cap="rnd">
            <a:gradFill>
              <a:gsLst>
                <a:gs pos="0">
                  <a:srgbClr val="7CA4FB">
                    <a:alpha val="100000"/>
                  </a:srgbClr>
                </a:gs>
                <a:gs pos="100000">
                  <a:srgbClr val="8634CB">
                    <a:alpha val="100000"/>
                  </a:srgbClr>
                </a:gs>
              </a:gsLst>
              <a:lin ang="2700000"/>
            </a:gradFill>
            <a:prstDash val="solid"/>
            <a:headEnd type="none" w="sm" len="sm"/>
            <a:tailEnd type="none" w="sm" len="sm"/>
          </a:ln>
        </p:spPr>
      </p:sp>
      <p:grpSp>
        <p:nvGrpSpPr>
          <p:cNvPr id="16" name="Group 16"/>
          <p:cNvGrpSpPr/>
          <p:nvPr/>
        </p:nvGrpSpPr>
        <p:grpSpPr>
          <a:xfrm>
            <a:off x="-1788243" y="1100643"/>
            <a:ext cx="8229600" cy="8229600"/>
            <a:chOff x="0" y="0"/>
            <a:chExt cx="10972800" cy="10972800"/>
          </a:xfrm>
        </p:grpSpPr>
        <p:sp>
          <p:nvSpPr>
            <p:cNvPr id="17" name="Freeform 17"/>
            <p:cNvSpPr/>
            <p:nvPr/>
          </p:nvSpPr>
          <p:spPr>
            <a:xfrm>
              <a:off x="0" y="0"/>
              <a:ext cx="10972800" cy="10972800"/>
            </a:xfrm>
            <a:custGeom>
              <a:avLst/>
              <a:gdLst/>
              <a:ahLst/>
              <a:cxnLst/>
              <a:rect l="l" t="t" r="r" b="b"/>
              <a:pathLst>
                <a:path w="10972800" h="10972800">
                  <a:moveTo>
                    <a:pt x="0" y="0"/>
                  </a:moveTo>
                  <a:lnTo>
                    <a:pt x="10972800" y="0"/>
                  </a:lnTo>
                  <a:lnTo>
                    <a:pt x="10972800" y="10972800"/>
                  </a:lnTo>
                  <a:lnTo>
                    <a:pt x="0" y="10972800"/>
                  </a:lnTo>
                  <a:lnTo>
                    <a:pt x="0" y="0"/>
                  </a:lnTo>
                  <a:close/>
                </a:path>
              </a:pathLst>
            </a:custGeom>
            <a:blipFill>
              <a:blip r:embed="rId4">
                <a:alphaModFix amt="47000"/>
              </a:blip>
              <a:stretch>
                <a:fillRect/>
              </a:stretch>
            </a:blipFill>
          </p:spPr>
        </p:sp>
      </p:grpSp>
      <p:sp>
        <p:nvSpPr>
          <p:cNvPr id="18" name="Freeform 18"/>
          <p:cNvSpPr/>
          <p:nvPr/>
        </p:nvSpPr>
        <p:spPr>
          <a:xfrm>
            <a:off x="134893" y="149807"/>
            <a:ext cx="11760594" cy="2039036"/>
          </a:xfrm>
          <a:custGeom>
            <a:avLst/>
            <a:gdLst/>
            <a:ahLst/>
            <a:cxnLst/>
            <a:rect l="l" t="t" r="r" b="b"/>
            <a:pathLst>
              <a:path w="11760594" h="2039036">
                <a:moveTo>
                  <a:pt x="0" y="0"/>
                </a:moveTo>
                <a:lnTo>
                  <a:pt x="11760594" y="0"/>
                </a:lnTo>
                <a:lnTo>
                  <a:pt x="11760594" y="2039036"/>
                </a:lnTo>
                <a:lnTo>
                  <a:pt x="0" y="2039036"/>
                </a:lnTo>
                <a:lnTo>
                  <a:pt x="0" y="0"/>
                </a:lnTo>
                <a:close/>
              </a:path>
            </a:pathLst>
          </a:custGeom>
          <a:blipFill>
            <a:blip r:embed="rId5">
              <a:alphaModFix amt="52000"/>
              <a:extLst>
                <a:ext uri="{96DAC541-7B7A-43D3-8B79-37D633B846F1}">
                  <asvg:svgBlip xmlns:asvg="http://schemas.microsoft.com/office/drawing/2016/SVG/main" xmlns="" r:embed="rId6"/>
                </a:ext>
              </a:extLst>
            </a:blip>
            <a:stretch>
              <a:fillRect/>
            </a:stretch>
          </a:blipFill>
        </p:spPr>
      </p:sp>
      <p:sp>
        <p:nvSpPr>
          <p:cNvPr id="19" name="TextBox 19"/>
          <p:cNvSpPr txBox="1"/>
          <p:nvPr/>
        </p:nvSpPr>
        <p:spPr>
          <a:xfrm>
            <a:off x="-180043" y="4857577"/>
            <a:ext cx="11741544" cy="1408433"/>
          </a:xfrm>
          <a:prstGeom prst="rect">
            <a:avLst/>
          </a:prstGeom>
        </p:spPr>
        <p:txBody>
          <a:bodyPr lIns="0" tIns="0" rIns="0" bIns="0" rtlCol="0" anchor="t">
            <a:spAutoFit/>
          </a:bodyPr>
          <a:lstStyle/>
          <a:p>
            <a:pPr algn="ctr">
              <a:lnSpc>
                <a:spcPts val="5320"/>
              </a:lnSpc>
            </a:pPr>
            <a:r>
              <a:rPr lang="en-US" sz="3800">
                <a:solidFill>
                  <a:srgbClr val="FFFFFF"/>
                </a:solidFill>
                <a:latin typeface="Baloo"/>
                <a:ea typeface="Baloo"/>
                <a:cs typeface="Baloo"/>
                <a:sym typeface="Baloo"/>
              </a:rPr>
              <a:t>-Đọc tin trên mạng xã hội: chọn lọc thông tin lành mạnh, bô ích</a:t>
            </a:r>
          </a:p>
        </p:txBody>
      </p:sp>
      <p:sp>
        <p:nvSpPr>
          <p:cNvPr id="20" name="TextBox 20"/>
          <p:cNvSpPr txBox="1"/>
          <p:nvPr/>
        </p:nvSpPr>
        <p:spPr>
          <a:xfrm>
            <a:off x="12101627" y="4799190"/>
            <a:ext cx="5343039" cy="1657350"/>
          </a:xfrm>
          <a:prstGeom prst="rect">
            <a:avLst/>
          </a:prstGeom>
        </p:spPr>
        <p:txBody>
          <a:bodyPr lIns="0" tIns="0" rIns="0" bIns="0" rtlCol="0" anchor="t">
            <a:spAutoFit/>
          </a:bodyPr>
          <a:lstStyle/>
          <a:p>
            <a:pPr algn="ctr">
              <a:lnSpc>
                <a:spcPts val="4200"/>
              </a:lnSpc>
            </a:pPr>
            <a:r>
              <a:rPr lang="en-US" sz="3000">
                <a:solidFill>
                  <a:srgbClr val="B1BAC1"/>
                </a:solidFill>
                <a:latin typeface="Baloo"/>
                <a:ea typeface="Baloo"/>
                <a:cs typeface="Baloo"/>
                <a:sym typeface="Baloo"/>
              </a:rPr>
              <a:t>Sharing Information on Social Media: Verifying the Accuracy of Posts</a:t>
            </a:r>
          </a:p>
        </p:txBody>
      </p:sp>
      <p:sp>
        <p:nvSpPr>
          <p:cNvPr id="21" name="TextBox 21"/>
          <p:cNvSpPr txBox="1"/>
          <p:nvPr/>
        </p:nvSpPr>
        <p:spPr>
          <a:xfrm>
            <a:off x="11930872" y="8629650"/>
            <a:ext cx="6572850" cy="1657350"/>
          </a:xfrm>
          <a:prstGeom prst="rect">
            <a:avLst/>
          </a:prstGeom>
        </p:spPr>
        <p:txBody>
          <a:bodyPr lIns="0" tIns="0" rIns="0" bIns="0" rtlCol="0" anchor="t">
            <a:spAutoFit/>
          </a:bodyPr>
          <a:lstStyle/>
          <a:p>
            <a:pPr algn="ctr">
              <a:lnSpc>
                <a:spcPts val="4200"/>
              </a:lnSpc>
            </a:pPr>
            <a:r>
              <a:rPr lang="en-US" sz="3000">
                <a:solidFill>
                  <a:srgbClr val="B1BAC1"/>
                </a:solidFill>
                <a:latin typeface="Baloo"/>
                <a:ea typeface="Baloo"/>
                <a:cs typeface="Baloo"/>
                <a:sym typeface="Baloo"/>
              </a:rPr>
              <a:t>Posting on Social Media: Praising Good Deeds and Spreading Humanistic Values</a:t>
            </a:r>
          </a:p>
        </p:txBody>
      </p:sp>
      <p:sp>
        <p:nvSpPr>
          <p:cNvPr id="22" name="TextBox 22"/>
          <p:cNvSpPr txBox="1"/>
          <p:nvPr/>
        </p:nvSpPr>
        <p:spPr>
          <a:xfrm>
            <a:off x="134893" y="370962"/>
            <a:ext cx="11741544" cy="3703927"/>
          </a:xfrm>
          <a:prstGeom prst="rect">
            <a:avLst/>
          </a:prstGeom>
        </p:spPr>
        <p:txBody>
          <a:bodyPr lIns="0" tIns="0" rIns="0" bIns="0" rtlCol="0" anchor="t">
            <a:spAutoFit/>
          </a:bodyPr>
          <a:lstStyle/>
          <a:p>
            <a:pPr algn="ctr">
              <a:lnSpc>
                <a:spcPts val="7419"/>
              </a:lnSpc>
            </a:pPr>
            <a:r>
              <a:rPr lang="en-US" sz="5298">
                <a:solidFill>
                  <a:srgbClr val="FFFFFF"/>
                </a:solidFill>
                <a:latin typeface="Baloo"/>
                <a:ea typeface="Baloo"/>
                <a:cs typeface="Baloo"/>
                <a:sym typeface="Baloo"/>
              </a:rPr>
              <a:t>b) Ứng xử nhân văn trong một số tình huống cụ thể</a:t>
            </a:r>
          </a:p>
          <a:p>
            <a:pPr algn="ctr">
              <a:lnSpc>
                <a:spcPts val="7419"/>
              </a:lnSpc>
            </a:pPr>
            <a:endParaRPr lang="en-US" sz="5298">
              <a:solidFill>
                <a:srgbClr val="FFFFFF"/>
              </a:solidFill>
              <a:latin typeface="Baloo"/>
              <a:ea typeface="Baloo"/>
              <a:cs typeface="Baloo"/>
              <a:sym typeface="Baloo"/>
            </a:endParaRPr>
          </a:p>
          <a:p>
            <a:pPr algn="ctr">
              <a:lnSpc>
                <a:spcPts val="7419"/>
              </a:lnSpc>
            </a:pPr>
            <a:endParaRPr lang="en-US" sz="5298">
              <a:solidFill>
                <a:srgbClr val="FFFFFF"/>
              </a:solidFill>
              <a:latin typeface="Baloo"/>
              <a:ea typeface="Baloo"/>
              <a:cs typeface="Baloo"/>
              <a:sym typeface="Baloo"/>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061132"/>
        </a:solidFill>
        <a:effectLst/>
      </p:bgPr>
    </p:bg>
    <p:spTree>
      <p:nvGrpSpPr>
        <p:cNvPr id="1" name=""/>
        <p:cNvGrpSpPr/>
        <p:nvPr/>
      </p:nvGrpSpPr>
      <p:grpSpPr>
        <a:xfrm>
          <a:off x="0" y="0"/>
          <a:ext cx="0" cy="0"/>
          <a:chOff x="0" y="0"/>
          <a:chExt cx="0" cy="0"/>
        </a:xfrm>
      </p:grpSpPr>
      <p:grpSp>
        <p:nvGrpSpPr>
          <p:cNvPr id="2" name="Group 2"/>
          <p:cNvGrpSpPr/>
          <p:nvPr/>
        </p:nvGrpSpPr>
        <p:grpSpPr>
          <a:xfrm>
            <a:off x="8956996" y="5931208"/>
            <a:ext cx="10791787" cy="9294428"/>
            <a:chOff x="0" y="0"/>
            <a:chExt cx="14389049" cy="12392571"/>
          </a:xfrm>
        </p:grpSpPr>
        <p:sp>
          <p:nvSpPr>
            <p:cNvPr id="3" name="Freeform 3"/>
            <p:cNvSpPr/>
            <p:nvPr/>
          </p:nvSpPr>
          <p:spPr>
            <a:xfrm flipH="1">
              <a:off x="0" y="0"/>
              <a:ext cx="14389100" cy="12392533"/>
            </a:xfrm>
            <a:custGeom>
              <a:avLst/>
              <a:gdLst/>
              <a:ahLst/>
              <a:cxnLst/>
              <a:rect l="l" t="t" r="r" b="b"/>
              <a:pathLst>
                <a:path w="14389100" h="12392533">
                  <a:moveTo>
                    <a:pt x="14389100" y="0"/>
                  </a:moveTo>
                  <a:lnTo>
                    <a:pt x="0" y="0"/>
                  </a:lnTo>
                  <a:lnTo>
                    <a:pt x="0" y="12392533"/>
                  </a:lnTo>
                  <a:lnTo>
                    <a:pt x="14389100" y="12392533"/>
                  </a:lnTo>
                  <a:lnTo>
                    <a:pt x="14389100" y="0"/>
                  </a:lnTo>
                  <a:close/>
                </a:path>
              </a:pathLst>
            </a:custGeom>
            <a:blipFill>
              <a:blip r:embed="rId2">
                <a:alphaModFix amt="87000"/>
              </a:blip>
              <a:stretch>
                <a:fillRect l="-3" r="-2"/>
              </a:stretch>
            </a:blipFill>
          </p:spPr>
        </p:sp>
      </p:grpSp>
      <p:grpSp>
        <p:nvGrpSpPr>
          <p:cNvPr id="4" name="Group 4"/>
          <p:cNvGrpSpPr/>
          <p:nvPr/>
        </p:nvGrpSpPr>
        <p:grpSpPr>
          <a:xfrm>
            <a:off x="16350891" y="4185780"/>
            <a:ext cx="569443" cy="523132"/>
            <a:chOff x="0" y="0"/>
            <a:chExt cx="759257" cy="697509"/>
          </a:xfrm>
        </p:grpSpPr>
        <p:sp>
          <p:nvSpPr>
            <p:cNvPr id="5" name="Freeform 5"/>
            <p:cNvSpPr/>
            <p:nvPr/>
          </p:nvSpPr>
          <p:spPr>
            <a:xfrm>
              <a:off x="0" y="0"/>
              <a:ext cx="759206" cy="697484"/>
            </a:xfrm>
            <a:custGeom>
              <a:avLst/>
              <a:gdLst/>
              <a:ahLst/>
              <a:cxnLst/>
              <a:rect l="l" t="t" r="r" b="b"/>
              <a:pathLst>
                <a:path w="759206" h="697484">
                  <a:moveTo>
                    <a:pt x="0" y="0"/>
                  </a:moveTo>
                  <a:lnTo>
                    <a:pt x="759206" y="0"/>
                  </a:lnTo>
                  <a:lnTo>
                    <a:pt x="759206" y="697484"/>
                  </a:lnTo>
                  <a:lnTo>
                    <a:pt x="0" y="697484"/>
                  </a:lnTo>
                  <a:lnTo>
                    <a:pt x="0" y="0"/>
                  </a:lnTo>
                  <a:close/>
                </a:path>
              </a:pathLst>
            </a:custGeom>
            <a:blipFill>
              <a:blip r:embed="rId3"/>
              <a:stretch>
                <a:fillRect t="-27" r="-6" b="-29"/>
              </a:stretch>
            </a:blipFill>
          </p:spPr>
        </p:sp>
      </p:grpSp>
      <p:grpSp>
        <p:nvGrpSpPr>
          <p:cNvPr id="6" name="Group 6"/>
          <p:cNvGrpSpPr/>
          <p:nvPr/>
        </p:nvGrpSpPr>
        <p:grpSpPr>
          <a:xfrm>
            <a:off x="10888656" y="1622422"/>
            <a:ext cx="623554" cy="572843"/>
            <a:chOff x="0" y="0"/>
            <a:chExt cx="831406" cy="763791"/>
          </a:xfrm>
        </p:grpSpPr>
        <p:sp>
          <p:nvSpPr>
            <p:cNvPr id="7" name="Freeform 7"/>
            <p:cNvSpPr/>
            <p:nvPr/>
          </p:nvSpPr>
          <p:spPr>
            <a:xfrm>
              <a:off x="0" y="0"/>
              <a:ext cx="831469" cy="763778"/>
            </a:xfrm>
            <a:custGeom>
              <a:avLst/>
              <a:gdLst/>
              <a:ahLst/>
              <a:cxnLst/>
              <a:rect l="l" t="t" r="r" b="b"/>
              <a:pathLst>
                <a:path w="831469" h="763778">
                  <a:moveTo>
                    <a:pt x="0" y="0"/>
                  </a:moveTo>
                  <a:lnTo>
                    <a:pt x="831469" y="0"/>
                  </a:lnTo>
                  <a:lnTo>
                    <a:pt x="831469" y="763778"/>
                  </a:lnTo>
                  <a:lnTo>
                    <a:pt x="0" y="763778"/>
                  </a:lnTo>
                  <a:lnTo>
                    <a:pt x="0" y="0"/>
                  </a:lnTo>
                  <a:close/>
                </a:path>
              </a:pathLst>
            </a:custGeom>
            <a:blipFill>
              <a:blip r:embed="rId3"/>
              <a:stretch>
                <a:fillRect t="-26" r="7" b="-29"/>
              </a:stretch>
            </a:blipFill>
          </p:spPr>
        </p:sp>
      </p:grpSp>
      <p:grpSp>
        <p:nvGrpSpPr>
          <p:cNvPr id="8" name="Group 8"/>
          <p:cNvGrpSpPr/>
          <p:nvPr/>
        </p:nvGrpSpPr>
        <p:grpSpPr>
          <a:xfrm>
            <a:off x="16412013" y="974884"/>
            <a:ext cx="1016641" cy="933955"/>
            <a:chOff x="0" y="0"/>
            <a:chExt cx="1355522" cy="1245273"/>
          </a:xfrm>
        </p:grpSpPr>
        <p:sp>
          <p:nvSpPr>
            <p:cNvPr id="9" name="Freeform 9"/>
            <p:cNvSpPr/>
            <p:nvPr/>
          </p:nvSpPr>
          <p:spPr>
            <a:xfrm>
              <a:off x="0" y="0"/>
              <a:ext cx="1355471" cy="1245235"/>
            </a:xfrm>
            <a:custGeom>
              <a:avLst/>
              <a:gdLst/>
              <a:ahLst/>
              <a:cxnLst/>
              <a:rect l="l" t="t" r="r" b="b"/>
              <a:pathLst>
                <a:path w="1355471" h="1245235">
                  <a:moveTo>
                    <a:pt x="0" y="0"/>
                  </a:moveTo>
                  <a:lnTo>
                    <a:pt x="1355471" y="0"/>
                  </a:lnTo>
                  <a:lnTo>
                    <a:pt x="1355471" y="1245235"/>
                  </a:lnTo>
                  <a:lnTo>
                    <a:pt x="0" y="1245235"/>
                  </a:lnTo>
                  <a:lnTo>
                    <a:pt x="0" y="0"/>
                  </a:lnTo>
                  <a:close/>
                </a:path>
              </a:pathLst>
            </a:custGeom>
            <a:blipFill>
              <a:blip r:embed="rId3"/>
              <a:stretch>
                <a:fillRect t="-27" r="-3" b="-29"/>
              </a:stretch>
            </a:blipFill>
          </p:spPr>
        </p:sp>
      </p:grpSp>
      <p:grpSp>
        <p:nvGrpSpPr>
          <p:cNvPr id="10" name="Group 10"/>
          <p:cNvGrpSpPr/>
          <p:nvPr/>
        </p:nvGrpSpPr>
        <p:grpSpPr>
          <a:xfrm>
            <a:off x="9371676" y="5401304"/>
            <a:ext cx="1828762" cy="1680020"/>
            <a:chOff x="0" y="0"/>
            <a:chExt cx="2438349" cy="2240026"/>
          </a:xfrm>
        </p:grpSpPr>
        <p:sp>
          <p:nvSpPr>
            <p:cNvPr id="11" name="Freeform 11"/>
            <p:cNvSpPr/>
            <p:nvPr/>
          </p:nvSpPr>
          <p:spPr>
            <a:xfrm>
              <a:off x="0" y="0"/>
              <a:ext cx="2438400" cy="2240026"/>
            </a:xfrm>
            <a:custGeom>
              <a:avLst/>
              <a:gdLst/>
              <a:ahLst/>
              <a:cxnLst/>
              <a:rect l="l" t="t" r="r" b="b"/>
              <a:pathLst>
                <a:path w="2438400" h="2240026">
                  <a:moveTo>
                    <a:pt x="0" y="0"/>
                  </a:moveTo>
                  <a:lnTo>
                    <a:pt x="2438400" y="0"/>
                  </a:lnTo>
                  <a:lnTo>
                    <a:pt x="2438400" y="2240026"/>
                  </a:lnTo>
                  <a:lnTo>
                    <a:pt x="0" y="2240026"/>
                  </a:lnTo>
                  <a:lnTo>
                    <a:pt x="0" y="0"/>
                  </a:lnTo>
                  <a:close/>
                </a:path>
              </a:pathLst>
            </a:custGeom>
            <a:blipFill>
              <a:blip r:embed="rId3"/>
              <a:stretch>
                <a:fillRect t="-27" r="2" b="-27"/>
              </a:stretch>
            </a:blipFill>
          </p:spPr>
        </p:sp>
      </p:grpSp>
      <p:grpSp>
        <p:nvGrpSpPr>
          <p:cNvPr id="12" name="Group 12"/>
          <p:cNvGrpSpPr/>
          <p:nvPr/>
        </p:nvGrpSpPr>
        <p:grpSpPr>
          <a:xfrm>
            <a:off x="632336" y="3949636"/>
            <a:ext cx="1185072" cy="1193864"/>
            <a:chOff x="0" y="0"/>
            <a:chExt cx="1580096" cy="1591818"/>
          </a:xfrm>
        </p:grpSpPr>
        <p:sp>
          <p:nvSpPr>
            <p:cNvPr id="13" name="Freeform 13"/>
            <p:cNvSpPr/>
            <p:nvPr/>
          </p:nvSpPr>
          <p:spPr>
            <a:xfrm>
              <a:off x="0" y="0"/>
              <a:ext cx="1580134" cy="1591818"/>
            </a:xfrm>
            <a:custGeom>
              <a:avLst/>
              <a:gdLst/>
              <a:ahLst/>
              <a:cxnLst/>
              <a:rect l="l" t="t" r="r" b="b"/>
              <a:pathLst>
                <a:path w="1580134" h="1591818">
                  <a:moveTo>
                    <a:pt x="0" y="0"/>
                  </a:moveTo>
                  <a:lnTo>
                    <a:pt x="1580134" y="0"/>
                  </a:lnTo>
                  <a:lnTo>
                    <a:pt x="1580134" y="1591818"/>
                  </a:lnTo>
                  <a:lnTo>
                    <a:pt x="0" y="1591818"/>
                  </a:lnTo>
                  <a:lnTo>
                    <a:pt x="0" y="0"/>
                  </a:lnTo>
                  <a:close/>
                </a:path>
              </a:pathLst>
            </a:custGeom>
            <a:blipFill>
              <a:blip r:embed="rId4"/>
              <a:stretch>
                <a:fillRect t="-40" r="2" b="-40"/>
              </a:stretch>
            </a:blipFill>
          </p:spPr>
        </p:sp>
      </p:grpSp>
      <p:sp>
        <p:nvSpPr>
          <p:cNvPr id="14" name="TextBox 14"/>
          <p:cNvSpPr txBox="1"/>
          <p:nvPr/>
        </p:nvSpPr>
        <p:spPr>
          <a:xfrm>
            <a:off x="0" y="4966430"/>
            <a:ext cx="16152314" cy="4742183"/>
          </a:xfrm>
          <a:prstGeom prst="rect">
            <a:avLst/>
          </a:prstGeom>
        </p:spPr>
        <p:txBody>
          <a:bodyPr lIns="0" tIns="0" rIns="0" bIns="0" rtlCol="0" anchor="t">
            <a:spAutoFit/>
          </a:bodyPr>
          <a:lstStyle/>
          <a:p>
            <a:pPr algn="ctr">
              <a:lnSpc>
                <a:spcPts val="5320"/>
              </a:lnSpc>
            </a:pPr>
            <a:r>
              <a:rPr lang="en-US" sz="3800">
                <a:solidFill>
                  <a:srgbClr val="FFFFFF"/>
                </a:solidFill>
                <a:latin typeface="Baloo"/>
                <a:ea typeface="Baloo"/>
                <a:cs typeface="Baloo"/>
                <a:sym typeface="Baloo"/>
              </a:rPr>
              <a:t>Tóm lại, giao tiếp trong không gian mạng mang đến sự KẾT NỐI vô tận, giúp chúng ta dễ dàng học tập, trao đổi và gắn kết không khoảng cách. Tuy nhiên, để môi trường này thực sự an toàn và ý nghĩa, mỗi người cần CẨN TRỌNG trong việc bảo vệ thông tin cá nhân và kiểm chứng thông tin, đồng thời giữ gìn sự VĂN MINH qua từng lời nói, suy nghĩ và hành vi. Không gian mạng chỉ thực sự tích cực khi chúng ta sử dụng nó với sự trách nhiệm và thấu hiểu.</a:t>
            </a:r>
          </a:p>
        </p:txBody>
      </p:sp>
      <p:sp>
        <p:nvSpPr>
          <p:cNvPr id="15" name="TextBox 15"/>
          <p:cNvSpPr txBox="1"/>
          <p:nvPr/>
        </p:nvSpPr>
        <p:spPr>
          <a:xfrm>
            <a:off x="198577" y="330641"/>
            <a:ext cx="16152314" cy="4116705"/>
          </a:xfrm>
          <a:prstGeom prst="rect">
            <a:avLst/>
          </a:prstGeom>
        </p:spPr>
        <p:txBody>
          <a:bodyPr lIns="0" tIns="0" rIns="0" bIns="0" rtlCol="0" anchor="t">
            <a:spAutoFit/>
          </a:bodyPr>
          <a:lstStyle/>
          <a:p>
            <a:pPr algn="ctr">
              <a:lnSpc>
                <a:spcPts val="4620"/>
              </a:lnSpc>
            </a:pPr>
            <a:r>
              <a:rPr lang="en-US" sz="3300">
                <a:solidFill>
                  <a:srgbClr val="B1BAC1"/>
                </a:solidFill>
                <a:latin typeface="Baloo"/>
                <a:ea typeface="Baloo"/>
                <a:cs typeface="Baloo"/>
                <a:sym typeface="Baloo"/>
              </a:rPr>
              <a:t>In conclusion, online communication provides endless CONNECTIVITY, allowing us to learn, exchange, and stay close regardless of distance. However, to make it a truly safe and meaningful environment, we must exercise CAUTION by protecting personal privacy and verifying information, while practicing DIGITAL ETIQUETTE through respectful thoughts, words, and responsible behavior. The digital world becomes genuinely positive only when we navigate it with responsibility and empathy.</a:t>
            </a:r>
          </a:p>
        </p:txBody>
      </p:sp>
      <p:sp>
        <p:nvSpPr>
          <p:cNvPr id="16" name="AutoShape 16"/>
          <p:cNvSpPr/>
          <p:nvPr/>
        </p:nvSpPr>
        <p:spPr>
          <a:xfrm rot="20040">
            <a:off x="4810935" y="4713665"/>
            <a:ext cx="6530454" cy="0"/>
          </a:xfrm>
          <a:prstGeom prst="line">
            <a:avLst/>
          </a:prstGeom>
          <a:ln w="28575" cap="rnd">
            <a:solidFill>
              <a:srgbClr val="F9CAF8"/>
            </a:solidFill>
            <a:prstDash val="solid"/>
            <a:headEnd type="none" w="sm" len="sm"/>
            <a:tailEnd type="none" w="sm" len="sm"/>
          </a:ln>
        </p:spPr>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061132"/>
        </a:solidFill>
        <a:effectLst/>
      </p:bgPr>
    </p:bg>
    <p:spTree>
      <p:nvGrpSpPr>
        <p:cNvPr id="1" name=""/>
        <p:cNvGrpSpPr/>
        <p:nvPr/>
      </p:nvGrpSpPr>
      <p:grpSpPr>
        <a:xfrm>
          <a:off x="0" y="0"/>
          <a:ext cx="0" cy="0"/>
          <a:chOff x="0" y="0"/>
          <a:chExt cx="0" cy="0"/>
        </a:xfrm>
      </p:grpSpPr>
      <p:grpSp>
        <p:nvGrpSpPr>
          <p:cNvPr id="2" name="Group 2"/>
          <p:cNvGrpSpPr/>
          <p:nvPr/>
        </p:nvGrpSpPr>
        <p:grpSpPr>
          <a:xfrm>
            <a:off x="11320482" y="5576192"/>
            <a:ext cx="9768316" cy="8408899"/>
            <a:chOff x="0" y="0"/>
            <a:chExt cx="13024422" cy="11211865"/>
          </a:xfrm>
        </p:grpSpPr>
        <p:sp>
          <p:nvSpPr>
            <p:cNvPr id="3" name="Freeform 3"/>
            <p:cNvSpPr/>
            <p:nvPr/>
          </p:nvSpPr>
          <p:spPr>
            <a:xfrm flipH="1">
              <a:off x="0" y="0"/>
              <a:ext cx="13024486" cy="11211814"/>
            </a:xfrm>
            <a:custGeom>
              <a:avLst/>
              <a:gdLst/>
              <a:ahLst/>
              <a:cxnLst/>
              <a:rect l="l" t="t" r="r" b="b"/>
              <a:pathLst>
                <a:path w="13024486" h="11211814">
                  <a:moveTo>
                    <a:pt x="13024486" y="0"/>
                  </a:moveTo>
                  <a:lnTo>
                    <a:pt x="0" y="0"/>
                  </a:lnTo>
                  <a:lnTo>
                    <a:pt x="0" y="11211814"/>
                  </a:lnTo>
                  <a:lnTo>
                    <a:pt x="13024486" y="11211814"/>
                  </a:lnTo>
                  <a:lnTo>
                    <a:pt x="13024486" y="0"/>
                  </a:lnTo>
                  <a:close/>
                </a:path>
              </a:pathLst>
            </a:custGeom>
            <a:blipFill>
              <a:blip r:embed="rId2"/>
              <a:stretch>
                <a:fillRect t="-21" b="-21"/>
              </a:stretch>
            </a:blipFill>
          </p:spPr>
        </p:sp>
      </p:grpSp>
      <p:grpSp>
        <p:nvGrpSpPr>
          <p:cNvPr id="4" name="Group 4"/>
          <p:cNvGrpSpPr/>
          <p:nvPr/>
        </p:nvGrpSpPr>
        <p:grpSpPr>
          <a:xfrm>
            <a:off x="-3398358" y="5576192"/>
            <a:ext cx="9768316" cy="8408899"/>
            <a:chOff x="0" y="0"/>
            <a:chExt cx="13024422" cy="11211865"/>
          </a:xfrm>
        </p:grpSpPr>
        <p:sp>
          <p:nvSpPr>
            <p:cNvPr id="5" name="Freeform 5"/>
            <p:cNvSpPr/>
            <p:nvPr/>
          </p:nvSpPr>
          <p:spPr>
            <a:xfrm>
              <a:off x="0" y="0"/>
              <a:ext cx="13024486" cy="11211814"/>
            </a:xfrm>
            <a:custGeom>
              <a:avLst/>
              <a:gdLst/>
              <a:ahLst/>
              <a:cxnLst/>
              <a:rect l="l" t="t" r="r" b="b"/>
              <a:pathLst>
                <a:path w="13024486" h="11211814">
                  <a:moveTo>
                    <a:pt x="0" y="0"/>
                  </a:moveTo>
                  <a:lnTo>
                    <a:pt x="13024486" y="0"/>
                  </a:lnTo>
                  <a:lnTo>
                    <a:pt x="13024486" y="11211814"/>
                  </a:lnTo>
                  <a:lnTo>
                    <a:pt x="0" y="11211814"/>
                  </a:lnTo>
                  <a:lnTo>
                    <a:pt x="0" y="0"/>
                  </a:lnTo>
                  <a:close/>
                </a:path>
              </a:pathLst>
            </a:custGeom>
            <a:blipFill>
              <a:blip r:embed="rId2"/>
              <a:stretch>
                <a:fillRect t="-21" b="-21"/>
              </a:stretch>
            </a:blipFill>
          </p:spPr>
        </p:sp>
      </p:grpSp>
      <p:sp>
        <p:nvSpPr>
          <p:cNvPr id="6" name="TextBox 6"/>
          <p:cNvSpPr txBox="1"/>
          <p:nvPr/>
        </p:nvSpPr>
        <p:spPr>
          <a:xfrm>
            <a:off x="1031585" y="2155083"/>
            <a:ext cx="16230600" cy="1479423"/>
          </a:xfrm>
          <a:prstGeom prst="rect">
            <a:avLst/>
          </a:prstGeom>
        </p:spPr>
        <p:txBody>
          <a:bodyPr lIns="0" tIns="0" rIns="0" bIns="0" rtlCol="0" anchor="t">
            <a:spAutoFit/>
          </a:bodyPr>
          <a:lstStyle/>
          <a:p>
            <a:pPr algn="ctr">
              <a:lnSpc>
                <a:spcPts val="13724"/>
              </a:lnSpc>
            </a:pPr>
            <a:r>
              <a:rPr lang="en-US" sz="15081" b="1">
                <a:solidFill>
                  <a:srgbClr val="FFFFFF"/>
                </a:solidFill>
                <a:latin typeface="Pattanakarn Bold"/>
                <a:ea typeface="Pattanakarn Bold"/>
                <a:cs typeface="Pattanakarn Bold"/>
                <a:sym typeface="Pattanakarn Bold"/>
              </a:rPr>
              <a:t>THANK YOU!</a:t>
            </a:r>
          </a:p>
        </p:txBody>
      </p:sp>
      <p:grpSp>
        <p:nvGrpSpPr>
          <p:cNvPr id="7" name="Group 7"/>
          <p:cNvGrpSpPr/>
          <p:nvPr/>
        </p:nvGrpSpPr>
        <p:grpSpPr>
          <a:xfrm>
            <a:off x="5061185" y="3547196"/>
            <a:ext cx="6621342" cy="7688066"/>
            <a:chOff x="0" y="0"/>
            <a:chExt cx="8828456" cy="10250754"/>
          </a:xfrm>
        </p:grpSpPr>
        <p:sp>
          <p:nvSpPr>
            <p:cNvPr id="8" name="Freeform 8"/>
            <p:cNvSpPr/>
            <p:nvPr/>
          </p:nvSpPr>
          <p:spPr>
            <a:xfrm>
              <a:off x="0" y="0"/>
              <a:ext cx="8828405" cy="10250805"/>
            </a:xfrm>
            <a:custGeom>
              <a:avLst/>
              <a:gdLst/>
              <a:ahLst/>
              <a:cxnLst/>
              <a:rect l="l" t="t" r="r" b="b"/>
              <a:pathLst>
                <a:path w="8828405" h="10250805">
                  <a:moveTo>
                    <a:pt x="0" y="0"/>
                  </a:moveTo>
                  <a:lnTo>
                    <a:pt x="8828405" y="0"/>
                  </a:lnTo>
                  <a:lnTo>
                    <a:pt x="8828405" y="10250805"/>
                  </a:lnTo>
                  <a:lnTo>
                    <a:pt x="0" y="10250805"/>
                  </a:lnTo>
                  <a:lnTo>
                    <a:pt x="0" y="0"/>
                  </a:lnTo>
                  <a:close/>
                </a:path>
              </a:pathLst>
            </a:custGeom>
            <a:blipFill>
              <a:blip r:embed="rId3"/>
              <a:stretch>
                <a:fillRect l="-31" r="-31"/>
              </a:stretch>
            </a:blipFill>
          </p:spPr>
        </p:sp>
      </p:grpSp>
      <p:grpSp>
        <p:nvGrpSpPr>
          <p:cNvPr id="9" name="Group 9"/>
          <p:cNvGrpSpPr/>
          <p:nvPr/>
        </p:nvGrpSpPr>
        <p:grpSpPr>
          <a:xfrm>
            <a:off x="577386" y="5386778"/>
            <a:ext cx="908409" cy="834523"/>
            <a:chOff x="0" y="0"/>
            <a:chExt cx="1211212" cy="1112698"/>
          </a:xfrm>
        </p:grpSpPr>
        <p:sp>
          <p:nvSpPr>
            <p:cNvPr id="10" name="Freeform 10"/>
            <p:cNvSpPr/>
            <p:nvPr/>
          </p:nvSpPr>
          <p:spPr>
            <a:xfrm>
              <a:off x="0" y="0"/>
              <a:ext cx="1211199" cy="1112647"/>
            </a:xfrm>
            <a:custGeom>
              <a:avLst/>
              <a:gdLst/>
              <a:ahLst/>
              <a:cxnLst/>
              <a:rect l="l" t="t" r="r" b="b"/>
              <a:pathLst>
                <a:path w="1211199" h="1112647">
                  <a:moveTo>
                    <a:pt x="0" y="0"/>
                  </a:moveTo>
                  <a:lnTo>
                    <a:pt x="1211199" y="0"/>
                  </a:lnTo>
                  <a:lnTo>
                    <a:pt x="1211199" y="1112647"/>
                  </a:lnTo>
                  <a:lnTo>
                    <a:pt x="0" y="1112647"/>
                  </a:lnTo>
                  <a:lnTo>
                    <a:pt x="0" y="0"/>
                  </a:lnTo>
                  <a:close/>
                </a:path>
              </a:pathLst>
            </a:custGeom>
            <a:blipFill>
              <a:blip r:embed="rId4"/>
              <a:stretch>
                <a:fillRect t="-27" r="-1" b="-31"/>
              </a:stretch>
            </a:blipFill>
          </p:spPr>
        </p:sp>
      </p:grpSp>
      <p:grpSp>
        <p:nvGrpSpPr>
          <p:cNvPr id="11" name="Group 11"/>
          <p:cNvGrpSpPr/>
          <p:nvPr/>
        </p:nvGrpSpPr>
        <p:grpSpPr>
          <a:xfrm>
            <a:off x="15996704" y="5198288"/>
            <a:ext cx="908409" cy="834523"/>
            <a:chOff x="0" y="0"/>
            <a:chExt cx="1211212" cy="1112698"/>
          </a:xfrm>
        </p:grpSpPr>
        <p:sp>
          <p:nvSpPr>
            <p:cNvPr id="12" name="Freeform 12"/>
            <p:cNvSpPr/>
            <p:nvPr/>
          </p:nvSpPr>
          <p:spPr>
            <a:xfrm>
              <a:off x="0" y="0"/>
              <a:ext cx="1211199" cy="1112647"/>
            </a:xfrm>
            <a:custGeom>
              <a:avLst/>
              <a:gdLst/>
              <a:ahLst/>
              <a:cxnLst/>
              <a:rect l="l" t="t" r="r" b="b"/>
              <a:pathLst>
                <a:path w="1211199" h="1112647">
                  <a:moveTo>
                    <a:pt x="0" y="0"/>
                  </a:moveTo>
                  <a:lnTo>
                    <a:pt x="1211199" y="0"/>
                  </a:lnTo>
                  <a:lnTo>
                    <a:pt x="1211199" y="1112647"/>
                  </a:lnTo>
                  <a:lnTo>
                    <a:pt x="0" y="1112647"/>
                  </a:lnTo>
                  <a:lnTo>
                    <a:pt x="0" y="0"/>
                  </a:lnTo>
                  <a:close/>
                </a:path>
              </a:pathLst>
            </a:custGeom>
            <a:blipFill>
              <a:blip r:embed="rId4"/>
              <a:stretch>
                <a:fillRect t="-27" r="-1" b="-31"/>
              </a:stretch>
            </a:blipFill>
          </p:spPr>
        </p:sp>
      </p:grpSp>
      <p:grpSp>
        <p:nvGrpSpPr>
          <p:cNvPr id="13" name="Group 13"/>
          <p:cNvGrpSpPr/>
          <p:nvPr/>
        </p:nvGrpSpPr>
        <p:grpSpPr>
          <a:xfrm>
            <a:off x="12393187" y="5198288"/>
            <a:ext cx="1438037" cy="1321079"/>
            <a:chOff x="0" y="0"/>
            <a:chExt cx="1917382" cy="1761439"/>
          </a:xfrm>
        </p:grpSpPr>
        <p:sp>
          <p:nvSpPr>
            <p:cNvPr id="14" name="Freeform 14"/>
            <p:cNvSpPr/>
            <p:nvPr/>
          </p:nvSpPr>
          <p:spPr>
            <a:xfrm>
              <a:off x="0" y="0"/>
              <a:ext cx="1917446" cy="1761490"/>
            </a:xfrm>
            <a:custGeom>
              <a:avLst/>
              <a:gdLst/>
              <a:ahLst/>
              <a:cxnLst/>
              <a:rect l="l" t="t" r="r" b="b"/>
              <a:pathLst>
                <a:path w="1917446" h="1761490">
                  <a:moveTo>
                    <a:pt x="0" y="0"/>
                  </a:moveTo>
                  <a:lnTo>
                    <a:pt x="1917446" y="0"/>
                  </a:lnTo>
                  <a:lnTo>
                    <a:pt x="1917446" y="1761490"/>
                  </a:lnTo>
                  <a:lnTo>
                    <a:pt x="0" y="1761490"/>
                  </a:lnTo>
                  <a:lnTo>
                    <a:pt x="0" y="0"/>
                  </a:lnTo>
                  <a:close/>
                </a:path>
              </a:pathLst>
            </a:custGeom>
            <a:blipFill>
              <a:blip r:embed="rId4"/>
              <a:stretch>
                <a:fillRect t="-27" r="3" b="-23"/>
              </a:stretch>
            </a:blipFill>
          </p:spPr>
        </p:sp>
      </p:grpSp>
      <p:grpSp>
        <p:nvGrpSpPr>
          <p:cNvPr id="15" name="Group 15"/>
          <p:cNvGrpSpPr/>
          <p:nvPr/>
        </p:nvGrpSpPr>
        <p:grpSpPr>
          <a:xfrm>
            <a:off x="3354267" y="5143500"/>
            <a:ext cx="1438037" cy="1321079"/>
            <a:chOff x="0" y="0"/>
            <a:chExt cx="1917382" cy="1761439"/>
          </a:xfrm>
        </p:grpSpPr>
        <p:sp>
          <p:nvSpPr>
            <p:cNvPr id="16" name="Freeform 16"/>
            <p:cNvSpPr/>
            <p:nvPr/>
          </p:nvSpPr>
          <p:spPr>
            <a:xfrm>
              <a:off x="0" y="0"/>
              <a:ext cx="1917446" cy="1761490"/>
            </a:xfrm>
            <a:custGeom>
              <a:avLst/>
              <a:gdLst/>
              <a:ahLst/>
              <a:cxnLst/>
              <a:rect l="l" t="t" r="r" b="b"/>
              <a:pathLst>
                <a:path w="1917446" h="1761490">
                  <a:moveTo>
                    <a:pt x="0" y="0"/>
                  </a:moveTo>
                  <a:lnTo>
                    <a:pt x="1917446" y="0"/>
                  </a:lnTo>
                  <a:lnTo>
                    <a:pt x="1917446" y="1761490"/>
                  </a:lnTo>
                  <a:lnTo>
                    <a:pt x="0" y="1761490"/>
                  </a:lnTo>
                  <a:lnTo>
                    <a:pt x="0" y="0"/>
                  </a:lnTo>
                  <a:close/>
                </a:path>
              </a:pathLst>
            </a:custGeom>
            <a:blipFill>
              <a:blip r:embed="rId4"/>
              <a:stretch>
                <a:fillRect t="-27" r="3" b="-23"/>
              </a:stretch>
            </a:blipFill>
          </p:spPr>
        </p:sp>
      </p:gr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38</TotalTime>
  <Words>833</Words>
  <Application>Microsoft Office PowerPoint</Application>
  <PresentationFormat>Custom</PresentationFormat>
  <Paragraphs>103</Paragraphs>
  <Slides>10</Slides>
  <Notes>1</Notes>
  <HiddenSlides>0</HiddenSlides>
  <MMClips>1</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Calibri</vt:lpstr>
      <vt:lpstr>Arial</vt:lpstr>
      <vt:lpstr>Baloo</vt:lpstr>
      <vt:lpstr>Pattanakarn Bold</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bài 6giao tiếp và ứng xử trong không gian mạng.pptx</dc:title>
  <dc:creator>AD</dc:creator>
  <cp:lastModifiedBy>AD</cp:lastModifiedBy>
  <cp:revision>5</cp:revision>
  <dcterms:created xsi:type="dcterms:W3CDTF">2006-08-16T00:00:00Z</dcterms:created>
  <dcterms:modified xsi:type="dcterms:W3CDTF">2026-10-20T16:10:09Z</dcterms:modified>
  <dc:identifier>DAHYjouJwOA</dc:identifier>
</cp:coreProperties>
</file>